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93"/>
  </p:notesMasterIdLst>
  <p:sldIdLst>
    <p:sldId id="256" r:id="rId2"/>
    <p:sldId id="257" r:id="rId3"/>
    <p:sldId id="258" r:id="rId4"/>
    <p:sldId id="259" r:id="rId5"/>
    <p:sldId id="260" r:id="rId6"/>
    <p:sldId id="374" r:id="rId7"/>
    <p:sldId id="375" r:id="rId8"/>
    <p:sldId id="376" r:id="rId9"/>
    <p:sldId id="269" r:id="rId10"/>
    <p:sldId id="262" r:id="rId11"/>
    <p:sldId id="281" r:id="rId12"/>
    <p:sldId id="282" r:id="rId13"/>
    <p:sldId id="283" r:id="rId14"/>
    <p:sldId id="377" r:id="rId15"/>
    <p:sldId id="378" r:id="rId16"/>
    <p:sldId id="379" r:id="rId17"/>
    <p:sldId id="380" r:id="rId18"/>
    <p:sldId id="381" r:id="rId19"/>
    <p:sldId id="382" r:id="rId20"/>
    <p:sldId id="383" r:id="rId21"/>
    <p:sldId id="384" r:id="rId22"/>
    <p:sldId id="385" r:id="rId23"/>
    <p:sldId id="263" r:id="rId24"/>
    <p:sldId id="284" r:id="rId25"/>
    <p:sldId id="386" r:id="rId26"/>
    <p:sldId id="299" r:id="rId27"/>
    <p:sldId id="387" r:id="rId28"/>
    <p:sldId id="388" r:id="rId29"/>
    <p:sldId id="389" r:id="rId30"/>
    <p:sldId id="390" r:id="rId31"/>
    <p:sldId id="300" r:id="rId32"/>
    <p:sldId id="391" r:id="rId33"/>
    <p:sldId id="392" r:id="rId34"/>
    <p:sldId id="393" r:id="rId35"/>
    <p:sldId id="394" r:id="rId36"/>
    <p:sldId id="395" r:id="rId37"/>
    <p:sldId id="301" r:id="rId38"/>
    <p:sldId id="396" r:id="rId39"/>
    <p:sldId id="397" r:id="rId40"/>
    <p:sldId id="398" r:id="rId41"/>
    <p:sldId id="302" r:id="rId42"/>
    <p:sldId id="399" r:id="rId43"/>
    <p:sldId id="400" r:id="rId44"/>
    <p:sldId id="401" r:id="rId45"/>
    <p:sldId id="303" r:id="rId46"/>
    <p:sldId id="402" r:id="rId47"/>
    <p:sldId id="403" r:id="rId48"/>
    <p:sldId id="404" r:id="rId49"/>
    <p:sldId id="304" r:id="rId50"/>
    <p:sldId id="405" r:id="rId51"/>
    <p:sldId id="406" r:id="rId52"/>
    <p:sldId id="407" r:id="rId53"/>
    <p:sldId id="408" r:id="rId54"/>
    <p:sldId id="264" r:id="rId55"/>
    <p:sldId id="285" r:id="rId56"/>
    <p:sldId id="305" r:id="rId57"/>
    <p:sldId id="306" r:id="rId58"/>
    <p:sldId id="307" r:id="rId59"/>
    <p:sldId id="308" r:id="rId60"/>
    <p:sldId id="309" r:id="rId61"/>
    <p:sldId id="265" r:id="rId62"/>
    <p:sldId id="286" r:id="rId63"/>
    <p:sldId id="409" r:id="rId64"/>
    <p:sldId id="310" r:id="rId65"/>
    <p:sldId id="311" r:id="rId66"/>
    <p:sldId id="312" r:id="rId67"/>
    <p:sldId id="313" r:id="rId68"/>
    <p:sldId id="314" r:id="rId69"/>
    <p:sldId id="315" r:id="rId70"/>
    <p:sldId id="316" r:id="rId71"/>
    <p:sldId id="317" r:id="rId72"/>
    <p:sldId id="266" r:id="rId73"/>
    <p:sldId id="287" r:id="rId74"/>
    <p:sldId id="318" r:id="rId75"/>
    <p:sldId id="319" r:id="rId76"/>
    <p:sldId id="320" r:id="rId77"/>
    <p:sldId id="321" r:id="rId78"/>
    <p:sldId id="322" r:id="rId79"/>
    <p:sldId id="267" r:id="rId80"/>
    <p:sldId id="288" r:id="rId81"/>
    <p:sldId id="324" r:id="rId82"/>
    <p:sldId id="325" r:id="rId83"/>
    <p:sldId id="326" r:id="rId84"/>
    <p:sldId id="327" r:id="rId85"/>
    <p:sldId id="328" r:id="rId86"/>
    <p:sldId id="329" r:id="rId87"/>
    <p:sldId id="330" r:id="rId88"/>
    <p:sldId id="331" r:id="rId89"/>
    <p:sldId id="332" r:id="rId90"/>
    <p:sldId id="410" r:id="rId91"/>
    <p:sldId id="411"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A2BB8B-902B-45A7-9E19-47EF44E6B99D}">
          <p14:sldIdLst>
            <p14:sldId id="256"/>
            <p14:sldId id="257"/>
            <p14:sldId id="258"/>
            <p14:sldId id="259"/>
            <p14:sldId id="260"/>
            <p14:sldId id="374"/>
            <p14:sldId id="375"/>
            <p14:sldId id="376"/>
            <p14:sldId id="269"/>
            <p14:sldId id="262"/>
            <p14:sldId id="281"/>
            <p14:sldId id="282"/>
            <p14:sldId id="283"/>
            <p14:sldId id="377"/>
            <p14:sldId id="378"/>
            <p14:sldId id="379"/>
            <p14:sldId id="380"/>
            <p14:sldId id="381"/>
            <p14:sldId id="382"/>
            <p14:sldId id="383"/>
            <p14:sldId id="384"/>
            <p14:sldId id="385"/>
            <p14:sldId id="263"/>
            <p14:sldId id="284"/>
            <p14:sldId id="386"/>
            <p14:sldId id="299"/>
            <p14:sldId id="387"/>
            <p14:sldId id="388"/>
            <p14:sldId id="389"/>
            <p14:sldId id="390"/>
            <p14:sldId id="300"/>
            <p14:sldId id="391"/>
            <p14:sldId id="392"/>
            <p14:sldId id="393"/>
            <p14:sldId id="394"/>
            <p14:sldId id="395"/>
            <p14:sldId id="301"/>
            <p14:sldId id="396"/>
            <p14:sldId id="397"/>
            <p14:sldId id="398"/>
            <p14:sldId id="302"/>
            <p14:sldId id="399"/>
            <p14:sldId id="400"/>
            <p14:sldId id="401"/>
            <p14:sldId id="303"/>
            <p14:sldId id="402"/>
            <p14:sldId id="403"/>
            <p14:sldId id="404"/>
            <p14:sldId id="304"/>
            <p14:sldId id="405"/>
            <p14:sldId id="406"/>
            <p14:sldId id="407"/>
            <p14:sldId id="408"/>
            <p14:sldId id="264"/>
            <p14:sldId id="285"/>
            <p14:sldId id="305"/>
          </p14:sldIdLst>
        </p14:section>
        <p14:section name="Untitled Section" id="{045030DF-3F8C-40FB-A6D2-A24D721CF91A}">
          <p14:sldIdLst>
            <p14:sldId id="306"/>
            <p14:sldId id="307"/>
            <p14:sldId id="308"/>
            <p14:sldId id="309"/>
            <p14:sldId id="265"/>
            <p14:sldId id="286"/>
            <p14:sldId id="409"/>
            <p14:sldId id="310"/>
            <p14:sldId id="311"/>
            <p14:sldId id="312"/>
            <p14:sldId id="313"/>
            <p14:sldId id="314"/>
            <p14:sldId id="315"/>
            <p14:sldId id="316"/>
            <p14:sldId id="317"/>
            <p14:sldId id="266"/>
            <p14:sldId id="287"/>
            <p14:sldId id="318"/>
            <p14:sldId id="319"/>
            <p14:sldId id="320"/>
            <p14:sldId id="321"/>
            <p14:sldId id="322"/>
            <p14:sldId id="267"/>
            <p14:sldId id="288"/>
            <p14:sldId id="324"/>
            <p14:sldId id="325"/>
            <p14:sldId id="326"/>
            <p14:sldId id="327"/>
            <p14:sldId id="328"/>
            <p14:sldId id="329"/>
            <p14:sldId id="330"/>
            <p14:sldId id="331"/>
            <p14:sldId id="332"/>
            <p14:sldId id="410"/>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2" autoAdjust="0"/>
    <p:restoredTop sz="67955" autoAdjust="0"/>
  </p:normalViewPr>
  <p:slideViewPr>
    <p:cSldViewPr>
      <p:cViewPr varScale="1">
        <p:scale>
          <a:sx n="81" d="100"/>
          <a:sy n="81" d="100"/>
        </p:scale>
        <p:origin x="1338"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DF34BE-ACB8-476B-9F3C-FE922DC58454}" type="datetimeFigureOut">
              <a:rPr lang="en-US" smtClean="0"/>
              <a:t>2/1/2017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1DD6D-5BCE-4FA7-812E-C9F26B3610CC}" type="slidenum">
              <a:rPr lang="en-US" smtClean="0"/>
              <a:t>‹#›</a:t>
            </a:fld>
            <a:endParaRPr lang="en-US"/>
          </a:p>
        </p:txBody>
      </p:sp>
    </p:spTree>
    <p:extLst>
      <p:ext uri="{BB962C8B-B14F-4D97-AF65-F5344CB8AC3E}">
        <p14:creationId xmlns:p14="http://schemas.microsoft.com/office/powerpoint/2010/main" val="28260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my.safaribooksonline.com/9780321700407/gloss01lev1sec2#gloss01_061"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my.safaribooksonline.com/9780321700407/ch08#ch08_ch08"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my.safaribooksonline.com/9780321700407/ch07lev1sec9#ch07fig13"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 approach:</a:t>
            </a:r>
          </a:p>
          <a:p>
            <a:pPr marL="171450" indent="-171450">
              <a:buFont typeface="Arial" pitchFamily="34" charset="0"/>
              <a:buChar char="•"/>
            </a:pPr>
            <a:r>
              <a:rPr lang="en-US" dirty="0" smtClean="0"/>
              <a:t>Create product backlog</a:t>
            </a:r>
            <a:r>
              <a:rPr lang="en-US" baseline="0" dirty="0" smtClean="0"/>
              <a:t> – prioritized list of features</a:t>
            </a:r>
          </a:p>
          <a:p>
            <a:pPr marL="171450" indent="-171450">
              <a:buFont typeface="Arial" pitchFamily="34" charset="0"/>
              <a:buChar char="•"/>
            </a:pPr>
            <a:r>
              <a:rPr lang="en-US" baseline="0" dirty="0" smtClean="0"/>
              <a:t>Work on most important items first</a:t>
            </a:r>
          </a:p>
          <a:p>
            <a:pPr marL="171450" indent="-171450">
              <a:buFont typeface="Arial" pitchFamily="34" charset="0"/>
              <a:buChar char="•"/>
            </a:pPr>
            <a:r>
              <a:rPr lang="en-US" baseline="0" dirty="0" smtClean="0"/>
              <a:t>When run out of time any work that didn’t get done will be lower priority than completed work</a:t>
            </a:r>
          </a:p>
          <a:p>
            <a:pPr marL="171450" indent="-171450">
              <a:buFont typeface="Arial" pitchFamily="34" charset="0"/>
              <a:buChar char="•"/>
            </a:pPr>
            <a:r>
              <a:rPr lang="en-US" baseline="0" dirty="0" smtClean="0"/>
              <a:t>Work performed in iterations (1 week to 1 month)</a:t>
            </a:r>
          </a:p>
          <a:p>
            <a:pPr marL="171450" indent="-171450">
              <a:buFont typeface="Arial" pitchFamily="34" charset="0"/>
              <a:buChar char="•"/>
            </a:pPr>
            <a:r>
              <a:rPr lang="en-US" baseline="0" dirty="0" smtClean="0"/>
              <a:t>Cross-functional team does all of the work</a:t>
            </a:r>
          </a:p>
          <a:p>
            <a:pPr marL="628650" lvl="1" indent="-171450">
              <a:buFont typeface="Arial" pitchFamily="34" charset="0"/>
              <a:buChar char="•"/>
            </a:pPr>
            <a:r>
              <a:rPr lang="en-US" baseline="0" dirty="0" smtClean="0"/>
              <a:t>Designing, building, testing</a:t>
            </a:r>
          </a:p>
          <a:p>
            <a:pPr marL="171450" lvl="0" indent="-171450">
              <a:buFont typeface="Arial" pitchFamily="34" charset="0"/>
              <a:buChar char="•"/>
            </a:pPr>
            <a:r>
              <a:rPr lang="en-US" baseline="0" dirty="0" smtClean="0"/>
              <a:t>Backlog typically much larger than work that can be completed in one iteration</a:t>
            </a:r>
          </a:p>
          <a:p>
            <a:pPr marL="171450" lvl="0" indent="-171450">
              <a:buFont typeface="Arial" pitchFamily="34" charset="0"/>
              <a:buChar char="•"/>
            </a:pPr>
            <a:r>
              <a:rPr lang="en-US" baseline="0" dirty="0" smtClean="0"/>
              <a:t>Iteration start:</a:t>
            </a:r>
          </a:p>
          <a:p>
            <a:pPr marL="628650" lvl="1" indent="-171450">
              <a:buFont typeface="Arial" pitchFamily="34" charset="0"/>
              <a:buChar char="•"/>
            </a:pPr>
            <a:r>
              <a:rPr lang="en-US" baseline="0" dirty="0" smtClean="0"/>
              <a:t>Team plans which high-priority of subset to create in iteration</a:t>
            </a:r>
          </a:p>
          <a:p>
            <a:pPr marL="171450" lvl="0" indent="-171450">
              <a:buFont typeface="Arial" pitchFamily="34" charset="0"/>
              <a:buChar char="•"/>
            </a:pPr>
            <a:r>
              <a:rPr lang="en-US" baseline="0" dirty="0" smtClean="0"/>
              <a:t>Iteration end: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Team has potentially shippable product</a:t>
            </a:r>
          </a:p>
          <a:p>
            <a:pPr marL="628650" lvl="1" indent="-171450">
              <a:buFont typeface="Arial" pitchFamily="34" charset="0"/>
              <a:buChar char="•"/>
            </a:pPr>
            <a:r>
              <a:rPr lang="en-US" baseline="0" dirty="0" smtClean="0"/>
              <a:t>Team reviews completed features with stakeholder to get feedback</a:t>
            </a:r>
          </a:p>
          <a:p>
            <a:pPr marL="628650" lvl="1" indent="-171450">
              <a:buFont typeface="Arial" pitchFamily="34" charset="0"/>
              <a:buChar char="•"/>
            </a:pPr>
            <a:r>
              <a:rPr lang="en-US" baseline="0" dirty="0" smtClean="0"/>
              <a:t>Team incorporates feedback in form of new features in backlog</a:t>
            </a:r>
          </a:p>
          <a:p>
            <a:pPr marL="171450" lvl="0" indent="-171450">
              <a:buFont typeface="Arial" pitchFamily="34" charset="0"/>
              <a:buChar char="•"/>
            </a:pPr>
            <a:r>
              <a:rPr lang="en-US" baseline="0" dirty="0" smtClean="0"/>
              <a:t>Iterations repeat</a:t>
            </a:r>
          </a:p>
          <a:p>
            <a:pPr marL="628650" lvl="1" indent="-171450">
              <a:buFont typeface="Arial" pitchFamily="34" charset="0"/>
              <a:buChar char="•"/>
            </a:pPr>
            <a:endParaRPr lang="en-US" baseline="0" dirty="0" smtClean="0"/>
          </a:p>
          <a:p>
            <a:pPr marL="628650" lvl="1" indent="-171450">
              <a:buFont typeface="Arial"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A701DD6D-5BCE-4FA7-812E-C9F26B3610CC}" type="slidenum">
              <a:rPr lang="en-US" smtClean="0"/>
              <a:t>4</a:t>
            </a:fld>
            <a:endParaRPr lang="en-US"/>
          </a:p>
        </p:txBody>
      </p:sp>
    </p:spTree>
    <p:extLst>
      <p:ext uri="{BB962C8B-B14F-4D97-AF65-F5344CB8AC3E}">
        <p14:creationId xmlns:p14="http://schemas.microsoft.com/office/powerpoint/2010/main" val="1623388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err="1" smtClean="0"/>
              <a:t>ScrumMaster</a:t>
            </a:r>
            <a:r>
              <a:rPr lang="en-US" dirty="0" smtClean="0"/>
              <a:t> coaches</a:t>
            </a:r>
          </a:p>
          <a:p>
            <a:pPr marL="0" indent="0">
              <a:buFont typeface="+mj-lt"/>
              <a:buNone/>
            </a:pPr>
            <a:r>
              <a:rPr lang="en-US" b="0" baseline="0" dirty="0" smtClean="0"/>
              <a:t>Product owner</a:t>
            </a:r>
          </a:p>
          <a:p>
            <a:pPr marL="171450" indent="-171450">
              <a:buFont typeface="Arial" pitchFamily="34" charset="0"/>
              <a:buChar char="•"/>
            </a:pPr>
            <a:r>
              <a:rPr lang="en-US" b="0" baseline="0" dirty="0" smtClean="0"/>
              <a:t>Answers questions regarding items in sprint as needed</a:t>
            </a:r>
          </a:p>
          <a:p>
            <a:pPr marL="171450" indent="-171450">
              <a:buFont typeface="Arial" pitchFamily="34" charset="0"/>
              <a:buChar char="•"/>
            </a:pPr>
            <a:r>
              <a:rPr lang="en-US" b="0" baseline="0" dirty="0" smtClean="0"/>
              <a:t>Reviews work as it’s being completed</a:t>
            </a:r>
          </a:p>
        </p:txBody>
      </p:sp>
      <p:sp>
        <p:nvSpPr>
          <p:cNvPr id="4" name="Slide Number Placeholder 3"/>
          <p:cNvSpPr>
            <a:spLocks noGrp="1"/>
          </p:cNvSpPr>
          <p:nvPr>
            <p:ph type="sldNum" sz="quarter" idx="10"/>
          </p:nvPr>
        </p:nvSpPr>
        <p:spPr/>
        <p:txBody>
          <a:bodyPr/>
          <a:lstStyle/>
          <a:p>
            <a:fld id="{A701DD6D-5BCE-4FA7-812E-C9F26B3610CC}" type="slidenum">
              <a:rPr lang="en-US" smtClean="0"/>
              <a:t>18</a:t>
            </a:fld>
            <a:endParaRPr lang="en-US"/>
          </a:p>
        </p:txBody>
      </p:sp>
    </p:spTree>
    <p:extLst>
      <p:ext uri="{BB962C8B-B14F-4D97-AF65-F5344CB8AC3E}">
        <p14:creationId xmlns:p14="http://schemas.microsoft.com/office/powerpoint/2010/main" val="625495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AKA daily</a:t>
            </a:r>
            <a:r>
              <a:rPr lang="en-US" baseline="0" dirty="0" smtClean="0"/>
              <a:t> stand-up</a:t>
            </a:r>
          </a:p>
          <a:p>
            <a:pPr marL="0" indent="0">
              <a:buFont typeface="+mj-lt"/>
              <a:buNone/>
            </a:pPr>
            <a:r>
              <a:rPr lang="en-US" b="0" baseline="0" dirty="0" err="1" smtClean="0"/>
              <a:t>ScrumMaster</a:t>
            </a:r>
            <a:r>
              <a:rPr lang="en-US" b="0" baseline="0" dirty="0" smtClean="0"/>
              <a:t> typically facilitates</a:t>
            </a:r>
          </a:p>
          <a:p>
            <a:pPr marL="0" indent="0">
              <a:buFont typeface="+mj-lt"/>
              <a:buNone/>
            </a:pPr>
            <a:r>
              <a:rPr lang="en-US" b="0" baseline="0" dirty="0" smtClean="0"/>
              <a:t>Each member answers three questions:</a:t>
            </a:r>
          </a:p>
          <a:p>
            <a:pPr marL="171450" indent="-171450">
              <a:buFont typeface="Arial" pitchFamily="34" charset="0"/>
              <a:buChar char="•"/>
            </a:pPr>
            <a:r>
              <a:rPr lang="en-US" dirty="0" smtClean="0"/>
              <a:t>What did I accomplish since the last daily scrum?</a:t>
            </a:r>
          </a:p>
          <a:p>
            <a:pPr marL="171450" indent="-171450">
              <a:buFont typeface="Arial" pitchFamily="34" charset="0"/>
              <a:buChar char="•"/>
            </a:pPr>
            <a:r>
              <a:rPr lang="en-US" dirty="0" smtClean="0"/>
              <a:t>What do I plan to work on by the next daily scrum?</a:t>
            </a:r>
          </a:p>
          <a:p>
            <a:pPr marL="171450" indent="-171450">
              <a:buFont typeface="Arial" pitchFamily="34" charset="0"/>
              <a:buChar char="•"/>
            </a:pPr>
            <a:r>
              <a:rPr lang="en-US" dirty="0" smtClean="0"/>
              <a:t>What are the obstacles or impediments that are preventing me from making progress?</a:t>
            </a:r>
          </a:p>
          <a:p>
            <a:pPr marL="0" indent="0">
              <a:buFont typeface="Arial" pitchFamily="34" charset="0"/>
              <a:buNone/>
            </a:pPr>
            <a:r>
              <a:rPr lang="en-US" dirty="0" smtClean="0"/>
              <a:t>Keeps</a:t>
            </a:r>
            <a:r>
              <a:rPr lang="en-US" baseline="0" dirty="0" smtClean="0"/>
              <a:t> everyone in the loop on big picture</a:t>
            </a:r>
          </a:p>
          <a:p>
            <a:pPr marL="0" indent="0">
              <a:buFont typeface="Arial" pitchFamily="34" charset="0"/>
              <a:buNone/>
            </a:pPr>
            <a:r>
              <a:rPr lang="en-US" baseline="0" dirty="0" err="1" smtClean="0"/>
              <a:t>ScrumMaster</a:t>
            </a:r>
            <a:r>
              <a:rPr lang="en-US" baseline="0" dirty="0" smtClean="0"/>
              <a:t> will help eliminate impediments that team can’t resolve on own</a:t>
            </a:r>
            <a:endParaRPr lang="en-US" dirty="0" smtClean="0"/>
          </a:p>
          <a:p>
            <a:pPr marL="171450" indent="-171450">
              <a:buFont typeface="Arial" pitchFamily="34" charset="0"/>
              <a:buChar char="•"/>
            </a:pPr>
            <a:endParaRPr lang="en-US" b="0" baseline="0" dirty="0" smtClean="0"/>
          </a:p>
        </p:txBody>
      </p:sp>
      <p:sp>
        <p:nvSpPr>
          <p:cNvPr id="4" name="Slide Number Placeholder 3"/>
          <p:cNvSpPr>
            <a:spLocks noGrp="1"/>
          </p:cNvSpPr>
          <p:nvPr>
            <p:ph type="sldNum" sz="quarter" idx="10"/>
          </p:nvPr>
        </p:nvSpPr>
        <p:spPr/>
        <p:txBody>
          <a:bodyPr/>
          <a:lstStyle/>
          <a:p>
            <a:fld id="{A701DD6D-5BCE-4FA7-812E-C9F26B3610CC}" type="slidenum">
              <a:rPr lang="en-US" smtClean="0"/>
              <a:t>19</a:t>
            </a:fld>
            <a:endParaRPr lang="en-US"/>
          </a:p>
        </p:txBody>
      </p:sp>
    </p:spTree>
    <p:extLst>
      <p:ext uri="{BB962C8B-B14F-4D97-AF65-F5344CB8AC3E}">
        <p14:creationId xmlns:p14="http://schemas.microsoft.com/office/powerpoint/2010/main" val="625495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This</a:t>
            </a:r>
            <a:r>
              <a:rPr lang="en-US" baseline="0" dirty="0" smtClean="0"/>
              <a:t> means, whatever the scrum team agreed to do is really done according to its agreed-upon definition of done</a:t>
            </a:r>
          </a:p>
          <a:p>
            <a:pPr marL="0" indent="0">
              <a:buFont typeface="+mj-lt"/>
              <a:buNone/>
            </a:pPr>
            <a:r>
              <a:rPr lang="en-US" baseline="0" dirty="0" smtClean="0"/>
              <a:t>Definition of done specifies degree of confidence that the work completed is of good quality and potentially shippable</a:t>
            </a:r>
          </a:p>
          <a:p>
            <a:pPr marL="0" indent="0">
              <a:buFont typeface="+mj-lt"/>
              <a:buNone/>
            </a:pPr>
            <a:r>
              <a:rPr lang="en-US" baseline="0" dirty="0" smtClean="0"/>
              <a:t>Bare minimum definition of done is:</a:t>
            </a:r>
          </a:p>
          <a:p>
            <a:pPr marL="171450" indent="-171450">
              <a:buFont typeface="Arial" pitchFamily="34" charset="0"/>
              <a:buChar char="•"/>
            </a:pPr>
            <a:r>
              <a:rPr lang="en-US" baseline="0" dirty="0" smtClean="0"/>
              <a:t>Designed, built, integrated, tested, documented</a:t>
            </a:r>
            <a:endParaRPr lang="en-US" dirty="0" smtClean="0"/>
          </a:p>
          <a:p>
            <a:pPr marL="171450" indent="-171450">
              <a:buFont typeface="Arial" pitchFamily="34" charset="0"/>
              <a:buChar char="•"/>
            </a:pPr>
            <a:endParaRPr lang="en-US" b="0" baseline="0" dirty="0" smtClean="0"/>
          </a:p>
        </p:txBody>
      </p:sp>
      <p:sp>
        <p:nvSpPr>
          <p:cNvPr id="4" name="Slide Number Placeholder 3"/>
          <p:cNvSpPr>
            <a:spLocks noGrp="1"/>
          </p:cNvSpPr>
          <p:nvPr>
            <p:ph type="sldNum" sz="quarter" idx="10"/>
          </p:nvPr>
        </p:nvSpPr>
        <p:spPr/>
        <p:txBody>
          <a:bodyPr/>
          <a:lstStyle/>
          <a:p>
            <a:fld id="{A701DD6D-5BCE-4FA7-812E-C9F26B3610CC}" type="slidenum">
              <a:rPr lang="en-US" smtClean="0"/>
              <a:t>20</a:t>
            </a:fld>
            <a:endParaRPr lang="en-US"/>
          </a:p>
        </p:txBody>
      </p:sp>
    </p:spTree>
    <p:extLst>
      <p:ext uri="{BB962C8B-B14F-4D97-AF65-F5344CB8AC3E}">
        <p14:creationId xmlns:p14="http://schemas.microsoft.com/office/powerpoint/2010/main" val="625495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baseline="0" dirty="0" smtClean="0"/>
              <a:t>Demo of just-completed features is given</a:t>
            </a:r>
          </a:p>
          <a:p>
            <a:pPr marL="0" indent="0">
              <a:buFont typeface="Arial" pitchFamily="34" charset="0"/>
              <a:buNone/>
            </a:pPr>
            <a:r>
              <a:rPr lang="en-US" b="0" baseline="0" dirty="0" smtClean="0"/>
              <a:t>Goal is to inspect and adapt the product being built</a:t>
            </a:r>
          </a:p>
          <a:p>
            <a:pPr marL="0" indent="0">
              <a:buFont typeface="Arial" pitchFamily="34" charset="0"/>
              <a:buNone/>
            </a:pPr>
            <a:r>
              <a:rPr lang="en-US" b="0" baseline="0" dirty="0" smtClean="0"/>
              <a:t>Conversation takes place among scrum team, stakeholders, </a:t>
            </a:r>
            <a:r>
              <a:rPr lang="en-US" b="0" baseline="0" dirty="0" err="1" smtClean="0"/>
              <a:t>sponsers</a:t>
            </a:r>
            <a:r>
              <a:rPr lang="en-US" b="0" baseline="0" dirty="0" smtClean="0"/>
              <a:t>, customers</a:t>
            </a:r>
          </a:p>
        </p:txBody>
      </p:sp>
      <p:sp>
        <p:nvSpPr>
          <p:cNvPr id="4" name="Slide Number Placeholder 3"/>
          <p:cNvSpPr>
            <a:spLocks noGrp="1"/>
          </p:cNvSpPr>
          <p:nvPr>
            <p:ph type="sldNum" sz="quarter" idx="10"/>
          </p:nvPr>
        </p:nvSpPr>
        <p:spPr/>
        <p:txBody>
          <a:bodyPr/>
          <a:lstStyle/>
          <a:p>
            <a:fld id="{A701DD6D-5BCE-4FA7-812E-C9F26B3610CC}" type="slidenum">
              <a:rPr lang="en-US" smtClean="0"/>
              <a:t>21</a:t>
            </a:fld>
            <a:endParaRPr lang="en-US"/>
          </a:p>
        </p:txBody>
      </p:sp>
    </p:spTree>
    <p:extLst>
      <p:ext uri="{BB962C8B-B14F-4D97-AF65-F5344CB8AC3E}">
        <p14:creationId xmlns:p14="http://schemas.microsoft.com/office/powerpoint/2010/main" val="625495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baseline="0" dirty="0" smtClean="0"/>
              <a:t>Time to inspect and adapt the process</a:t>
            </a:r>
          </a:p>
          <a:p>
            <a:pPr marL="0" indent="0">
              <a:buFont typeface="Arial" pitchFamily="34" charset="0"/>
              <a:buNone/>
            </a:pPr>
            <a:r>
              <a:rPr lang="en-US" b="0" baseline="0" dirty="0" err="1" smtClean="0"/>
              <a:t>Dev</a:t>
            </a:r>
            <a:r>
              <a:rPr lang="en-US" b="0" baseline="0" dirty="0" smtClean="0"/>
              <a:t> team, </a:t>
            </a:r>
            <a:r>
              <a:rPr lang="en-US" b="0" baseline="0" dirty="0" err="1" smtClean="0"/>
              <a:t>ScrumMaster</a:t>
            </a:r>
            <a:r>
              <a:rPr lang="en-US" b="0" baseline="0" dirty="0" smtClean="0"/>
              <a:t>, product owner discuss what is and is not working with Scrum and associated tech processes</a:t>
            </a:r>
          </a:p>
          <a:p>
            <a:pPr marL="0" indent="0">
              <a:buFont typeface="Arial" pitchFamily="34" charset="0"/>
              <a:buNone/>
            </a:pPr>
            <a:r>
              <a:rPr lang="en-US" b="0" baseline="0" dirty="0" smtClean="0"/>
              <a:t>Focus is on </a:t>
            </a:r>
            <a:r>
              <a:rPr lang="en-US" b="0" baseline="0" dirty="0" err="1" smtClean="0"/>
              <a:t>continous</a:t>
            </a:r>
            <a:r>
              <a:rPr lang="en-US" b="0" baseline="0" dirty="0" smtClean="0"/>
              <a:t> process improvement</a:t>
            </a:r>
          </a:p>
        </p:txBody>
      </p:sp>
      <p:sp>
        <p:nvSpPr>
          <p:cNvPr id="4" name="Slide Number Placeholder 3"/>
          <p:cNvSpPr>
            <a:spLocks noGrp="1"/>
          </p:cNvSpPr>
          <p:nvPr>
            <p:ph type="sldNum" sz="quarter" idx="10"/>
          </p:nvPr>
        </p:nvSpPr>
        <p:spPr/>
        <p:txBody>
          <a:bodyPr/>
          <a:lstStyle/>
          <a:p>
            <a:fld id="{A701DD6D-5BCE-4FA7-812E-C9F26B3610CC}" type="slidenum">
              <a:rPr lang="en-US" smtClean="0"/>
              <a:t>22</a:t>
            </a:fld>
            <a:endParaRPr lang="en-US"/>
          </a:p>
        </p:txBody>
      </p:sp>
    </p:spTree>
    <p:extLst>
      <p:ext uri="{BB962C8B-B14F-4D97-AF65-F5344CB8AC3E}">
        <p14:creationId xmlns:p14="http://schemas.microsoft.com/office/powerpoint/2010/main" val="625495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23</a:t>
            </a:fld>
            <a:endParaRPr lang="en-US"/>
          </a:p>
        </p:txBody>
      </p:sp>
    </p:spTree>
    <p:extLst>
      <p:ext uri="{BB962C8B-B14F-4D97-AF65-F5344CB8AC3E}">
        <p14:creationId xmlns:p14="http://schemas.microsoft.com/office/powerpoint/2010/main" val="295757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Waterfall</a:t>
            </a:r>
            <a:r>
              <a:rPr lang="en-US" baseline="0" dirty="0" smtClean="0"/>
              <a:t> works well if you are applying it to problems that are well-defined, predictable, and unlikely to undergo any significant change</a:t>
            </a:r>
          </a:p>
          <a:p>
            <a:r>
              <a:rPr lang="en-US" baseline="0" dirty="0" smtClean="0"/>
              <a:t>Problem is most </a:t>
            </a:r>
            <a:r>
              <a:rPr lang="en-US" baseline="0" dirty="0" err="1" smtClean="0"/>
              <a:t>dev</a:t>
            </a:r>
            <a:r>
              <a:rPr lang="en-US" baseline="0" dirty="0" smtClean="0"/>
              <a:t> efforts unpredictable</a:t>
            </a:r>
          </a:p>
          <a:p>
            <a:r>
              <a:rPr lang="en-US" baseline="0" dirty="0" smtClean="0"/>
              <a:t>Gives impression of orderly, accountable, and measurable approach</a:t>
            </a:r>
          </a:p>
          <a:p>
            <a:pPr marL="171450" indent="-171450">
              <a:buFont typeface="Arial" pitchFamily="34" charset="0"/>
              <a:buChar char="•"/>
            </a:pPr>
            <a:r>
              <a:rPr lang="en-US" baseline="0" dirty="0" smtClean="0"/>
              <a:t>False sense of security</a:t>
            </a:r>
          </a:p>
          <a:p>
            <a:pPr marL="0" indent="0">
              <a:buFont typeface="Arial" pitchFamily="34" charset="0"/>
              <a:buNone/>
            </a:pPr>
            <a:r>
              <a:rPr lang="en-US" baseline="0" dirty="0" smtClean="0"/>
              <a:t>For many, a plan-driven, sequential process looks like it should work</a:t>
            </a:r>
          </a:p>
          <a:p>
            <a:pPr marL="171450" indent="-171450">
              <a:buFont typeface="Arial" pitchFamily="34" charset="0"/>
              <a:buChar char="•"/>
            </a:pPr>
            <a:r>
              <a:rPr lang="en-US" baseline="0" dirty="0" smtClean="0"/>
              <a:t>If it doesn’t prevailing attitude is that we must have done something wrong</a:t>
            </a:r>
          </a:p>
          <a:p>
            <a:pPr marL="171450" indent="-171450">
              <a:buFont typeface="Arial" pitchFamily="34" charset="0"/>
              <a:buChar char="•"/>
            </a:pPr>
            <a:r>
              <a:rPr lang="en-US" baseline="0" dirty="0" smtClean="0"/>
              <a:t>Problem is not the execution</a:t>
            </a:r>
          </a:p>
          <a:p>
            <a:pPr marL="171450" indent="-171450">
              <a:buFont typeface="Arial" pitchFamily="34" charset="0"/>
              <a:buChar char="•"/>
            </a:pPr>
            <a:r>
              <a:rPr lang="en-US" baseline="0" dirty="0" smtClean="0"/>
              <a:t>Problem is that plan-driven approaches are based on set of beliefs that do not match the uncertainty inherit in most product development efforts</a:t>
            </a:r>
          </a:p>
        </p:txBody>
      </p:sp>
      <p:sp>
        <p:nvSpPr>
          <p:cNvPr id="4" name="Slide Number Placeholder 3"/>
          <p:cNvSpPr>
            <a:spLocks noGrp="1"/>
          </p:cNvSpPr>
          <p:nvPr>
            <p:ph type="sldNum" sz="quarter" idx="10"/>
          </p:nvPr>
        </p:nvSpPr>
        <p:spPr/>
        <p:txBody>
          <a:bodyPr/>
          <a:lstStyle/>
          <a:p>
            <a:fld id="{A701DD6D-5BCE-4FA7-812E-C9F26B3610CC}" type="slidenum">
              <a:rPr lang="en-US" smtClean="0"/>
              <a:t>24</a:t>
            </a:fld>
            <a:endParaRPr lang="en-US"/>
          </a:p>
        </p:txBody>
      </p:sp>
    </p:spTree>
    <p:extLst>
      <p:ext uri="{BB962C8B-B14F-4D97-AF65-F5344CB8AC3E}">
        <p14:creationId xmlns:p14="http://schemas.microsoft.com/office/powerpoint/2010/main" val="535757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Waterfall</a:t>
            </a:r>
            <a:r>
              <a:rPr lang="en-US" baseline="0" dirty="0" smtClean="0"/>
              <a:t> works well if you are applying it to problems that are well-defined, predictable, and unlikely to undergo any significant change</a:t>
            </a:r>
          </a:p>
          <a:p>
            <a:r>
              <a:rPr lang="en-US" baseline="0" dirty="0" smtClean="0"/>
              <a:t>Problem is most </a:t>
            </a:r>
            <a:r>
              <a:rPr lang="en-US" baseline="0" dirty="0" err="1" smtClean="0"/>
              <a:t>dev</a:t>
            </a:r>
            <a:r>
              <a:rPr lang="en-US" baseline="0" dirty="0" smtClean="0"/>
              <a:t> efforts unpredictable</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25</a:t>
            </a:fld>
            <a:endParaRPr lang="en-US"/>
          </a:p>
        </p:txBody>
      </p:sp>
    </p:spTree>
    <p:extLst>
      <p:ext uri="{BB962C8B-B14F-4D97-AF65-F5344CB8AC3E}">
        <p14:creationId xmlns:p14="http://schemas.microsoft.com/office/powerpoint/2010/main" val="535757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 development is not at all like product manufacturing</a:t>
            </a:r>
          </a:p>
          <a:p>
            <a:pPr marL="171450" indent="-171450">
              <a:buFont typeface="Arial" pitchFamily="34" charset="0"/>
              <a:buChar char="•"/>
            </a:pPr>
            <a:r>
              <a:rPr lang="en-US" dirty="0" smtClean="0"/>
              <a:t>In manufacturing our goal is to take a fixed set of requirements and follow a sequential set of well-understood steps to manufacture a finished product that is the same (within a defined variance range) every time</a:t>
            </a:r>
          </a:p>
          <a:p>
            <a:pPr marL="171450" indent="-171450">
              <a:buFont typeface="Arial" pitchFamily="34" charset="0"/>
              <a:buChar char="•"/>
            </a:pPr>
            <a:r>
              <a:rPr lang="en-US" dirty="0" smtClean="0"/>
              <a:t>In product development, however, the goal is to create the unique </a:t>
            </a:r>
            <a:r>
              <a:rPr lang="en-US" i="1" dirty="0" smtClean="0"/>
              <a:t>single instance</a:t>
            </a:r>
            <a:r>
              <a:rPr lang="en-US" dirty="0" smtClean="0"/>
              <a:t> of the product, not to </a:t>
            </a:r>
            <a:r>
              <a:rPr lang="en-US" i="1" dirty="0" smtClean="0"/>
              <a:t>manufacture</a:t>
            </a:r>
            <a:r>
              <a:rPr lang="en-US" dirty="0" smtClean="0"/>
              <a:t> the product.</a:t>
            </a:r>
          </a:p>
          <a:p>
            <a:pPr marL="171450" indent="-171450">
              <a:buFont typeface="Arial" pitchFamily="34" charset="0"/>
              <a:buChar char="•"/>
            </a:pPr>
            <a:r>
              <a:rPr lang="en-US" dirty="0" smtClean="0"/>
              <a:t>we want to create a unique recipe for a new product. Some amount of variability is necessary to produce a different product each time.</a:t>
            </a:r>
          </a:p>
          <a:p>
            <a:pPr marL="171450" indent="-171450">
              <a:buFont typeface="Arial" pitchFamily="34" charset="0"/>
              <a:buChar char="•"/>
            </a:pPr>
            <a:r>
              <a:rPr lang="en-US" dirty="0" smtClean="0"/>
              <a:t>every feature we build within a product is different from every other feature within that product, so we need variability even at this level</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27</a:t>
            </a:fld>
            <a:endParaRPr lang="en-US"/>
          </a:p>
        </p:txBody>
      </p:sp>
    </p:spTree>
    <p:extLst>
      <p:ext uri="{BB962C8B-B14F-4D97-AF65-F5344CB8AC3E}">
        <p14:creationId xmlns:p14="http://schemas.microsoft.com/office/powerpoint/2010/main" val="3476921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Iterative</a:t>
            </a:r>
          </a:p>
          <a:p>
            <a:r>
              <a:rPr lang="en-US" dirty="0" smtClean="0"/>
              <a:t>For example, we might start by creating a prototype to acquire important knowledge about a poorly known piece of the product.</a:t>
            </a:r>
          </a:p>
          <a:p>
            <a:r>
              <a:rPr lang="en-US" dirty="0" smtClean="0"/>
              <a:t>Then we might create a revised version that is somewhat better, which might in turn be followed by a pretty good version.</a:t>
            </a:r>
          </a:p>
          <a:p>
            <a:r>
              <a:rPr lang="en-US" dirty="0" smtClean="0"/>
              <a:t>Iterative development is an excellent way to improve the product as it is being developed.</a:t>
            </a:r>
          </a:p>
          <a:p>
            <a:pPr marL="171450" indent="-171450">
              <a:buFont typeface="Arial" pitchFamily="34" charset="0"/>
              <a:buChar char="•"/>
            </a:pPr>
            <a:r>
              <a:rPr lang="en-US" dirty="0" smtClean="0"/>
              <a:t>Downside:  Don’t know how</a:t>
            </a:r>
            <a:r>
              <a:rPr lang="en-US" baseline="0" dirty="0" smtClean="0"/>
              <a:t> many passes will be required</a:t>
            </a:r>
          </a:p>
          <a:p>
            <a:pPr marL="0" indent="0">
              <a:buFont typeface="Arial" pitchFamily="34" charset="0"/>
              <a:buNone/>
            </a:pPr>
            <a:r>
              <a:rPr lang="en-US" b="1" baseline="0" dirty="0" smtClean="0"/>
              <a:t>Incremental</a:t>
            </a:r>
          </a:p>
          <a:p>
            <a:pPr marL="0" indent="0">
              <a:buFont typeface="Arial" pitchFamily="34" charset="0"/>
              <a:buNone/>
            </a:pPr>
            <a:r>
              <a:rPr lang="en-US" b="0" baseline="0" dirty="0" smtClean="0"/>
              <a:t>Avoid having one large, big-bang-style event</a:t>
            </a:r>
          </a:p>
          <a:p>
            <a:pPr marL="0" indent="0">
              <a:buFont typeface="Arial" pitchFamily="34" charset="0"/>
              <a:buNone/>
            </a:pPr>
            <a:r>
              <a:rPr lang="en-US" b="0" baseline="0" dirty="0" smtClean="0"/>
              <a:t>By building one small piece at a time we can adapt as product takes shape</a:t>
            </a:r>
            <a:endParaRPr lang="en-US" b="0" dirty="0"/>
          </a:p>
        </p:txBody>
      </p:sp>
      <p:sp>
        <p:nvSpPr>
          <p:cNvPr id="4" name="Slide Number Placeholder 3"/>
          <p:cNvSpPr>
            <a:spLocks noGrp="1"/>
          </p:cNvSpPr>
          <p:nvPr>
            <p:ph type="sldNum" sz="quarter" idx="10"/>
          </p:nvPr>
        </p:nvSpPr>
        <p:spPr/>
        <p:txBody>
          <a:bodyPr/>
          <a:lstStyle/>
          <a:p>
            <a:fld id="{A701DD6D-5BCE-4FA7-812E-C9F26B3610CC}" type="slidenum">
              <a:rPr lang="en-US" smtClean="0"/>
              <a:t>28</a:t>
            </a:fld>
            <a:endParaRPr lang="en-US"/>
          </a:p>
        </p:txBody>
      </p:sp>
    </p:spTree>
    <p:extLst>
      <p:ext uri="{BB962C8B-B14F-4D97-AF65-F5344CB8AC3E}">
        <p14:creationId xmlns:p14="http://schemas.microsoft.com/office/powerpoint/2010/main" val="275689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Scrum</a:t>
            </a:r>
            <a:r>
              <a:rPr lang="en-US" baseline="0" dirty="0" smtClean="0"/>
              <a:t> delivers:</a:t>
            </a:r>
          </a:p>
          <a:p>
            <a:pPr marL="171450" indent="-171450">
              <a:buFont typeface="Arial" pitchFamily="34" charset="0"/>
              <a:buChar char="•"/>
            </a:pPr>
            <a:r>
              <a:rPr lang="en-US" baseline="0" dirty="0" smtClean="0"/>
              <a:t>Working, integrated, tested, business-valuable features each iteration</a:t>
            </a:r>
          </a:p>
          <a:p>
            <a:pPr marL="171450" indent="-171450">
              <a:buFont typeface="Arial" pitchFamily="34" charset="0"/>
              <a:buChar char="•"/>
            </a:pPr>
            <a:r>
              <a:rPr lang="en-US" baseline="0" dirty="0" smtClean="0"/>
              <a:t>Customers delighted</a:t>
            </a:r>
          </a:p>
          <a:p>
            <a:pPr marL="171450" indent="-171450">
              <a:buFont typeface="Arial" pitchFamily="34" charset="0"/>
              <a:buChar char="•"/>
            </a:pPr>
            <a:r>
              <a:rPr lang="en-US" baseline="0" dirty="0" smtClean="0"/>
              <a:t>Participants enjoy working with scrum</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7</a:t>
            </a:fld>
            <a:endParaRPr lang="en-US"/>
          </a:p>
        </p:txBody>
      </p:sp>
    </p:spTree>
    <p:extLst>
      <p:ext uri="{BB962C8B-B14F-4D97-AF65-F5344CB8AC3E}">
        <p14:creationId xmlns:p14="http://schemas.microsoft.com/office/powerpoint/2010/main" val="3815226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in scrum</a:t>
            </a:r>
          </a:p>
          <a:p>
            <a:pPr marL="171450" indent="-171450">
              <a:buFont typeface="Arial" pitchFamily="34" charset="0"/>
              <a:buChar char="•"/>
            </a:pPr>
            <a:r>
              <a:rPr lang="en-US" dirty="0" smtClean="0"/>
              <a:t>We decide to build a feature (our action)</a:t>
            </a:r>
          </a:p>
          <a:p>
            <a:pPr marL="171450" indent="-171450">
              <a:buFont typeface="Arial" pitchFamily="34" charset="0"/>
              <a:buChar char="•"/>
            </a:pPr>
            <a:r>
              <a:rPr lang="en-US" dirty="0" smtClean="0"/>
              <a:t>We show the feature to a customer,</a:t>
            </a:r>
            <a:r>
              <a:rPr lang="en-US" baseline="0" dirty="0" smtClean="0"/>
              <a:t> who, once he sees it, changes his mind</a:t>
            </a:r>
          </a:p>
          <a:p>
            <a:pPr marL="171450" indent="-171450">
              <a:buFont typeface="Arial" pitchFamily="34" charset="0"/>
              <a:buChar char="•"/>
            </a:pPr>
            <a:r>
              <a:rPr lang="en-US" baseline="0" dirty="0" smtClean="0"/>
              <a:t>We make design changes based on the feedback</a:t>
            </a:r>
          </a:p>
          <a:p>
            <a:pPr marL="0" indent="0">
              <a:buFont typeface="Arial"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A701DD6D-5BCE-4FA7-812E-C9F26B3610CC}" type="slidenum">
              <a:rPr lang="en-US" smtClean="0"/>
              <a:t>30</a:t>
            </a:fld>
            <a:endParaRPr lang="en-US"/>
          </a:p>
        </p:txBody>
      </p:sp>
    </p:spTree>
    <p:extLst>
      <p:ext uri="{BB962C8B-B14F-4D97-AF65-F5344CB8AC3E}">
        <p14:creationId xmlns:p14="http://schemas.microsoft.com/office/powerpoint/2010/main" val="3467727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hlinkClick r:id="rId3"/>
              </a:rPr>
              <a:t>Exploration</a:t>
            </a:r>
            <a:r>
              <a:rPr lang="en-US" dirty="0" smtClean="0"/>
              <a:t> refers to times when we choose to gain knowledge by doing some activity, such as building a prototype, creating a proof of concept, performing a study, or conducting an experiment. In other words, when faced with uncertainty, we buy information by exploring.</a:t>
            </a:r>
          </a:p>
          <a:p>
            <a:endParaRPr lang="en-US" dirty="0" smtClean="0"/>
          </a:p>
          <a:p>
            <a:r>
              <a:rPr lang="en-US" dirty="0" smtClean="0"/>
              <a:t>Example,</a:t>
            </a:r>
            <a:r>
              <a:rPr lang="en-US" baseline="0" dirty="0" smtClean="0"/>
              <a:t> early in software development running programs using punch cards on a mainframe was very expensive so up-front design and planning were worth it.  Now prototyping is much more cost-effective.</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34</a:t>
            </a:fld>
            <a:endParaRPr lang="en-US"/>
          </a:p>
        </p:txBody>
      </p:sp>
    </p:spTree>
    <p:extLst>
      <p:ext uri="{BB962C8B-B14F-4D97-AF65-F5344CB8AC3E}">
        <p14:creationId xmlns:p14="http://schemas.microsoft.com/office/powerpoint/2010/main" val="2128649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e.g. With waterfall</a:t>
            </a:r>
            <a:r>
              <a:rPr lang="en-US" baseline="0" dirty="0" smtClean="0"/>
              <a:t> a change made during analysis might cost $1; that same change made late during testing might cost $1,000.  Reason, key design decisions might have been made on assumptions due to the analysis that is changed.</a:t>
            </a:r>
          </a:p>
          <a:p>
            <a:pPr marL="171450" indent="-171450">
              <a:buFont typeface="Arial" pitchFamily="34" charset="0"/>
              <a:buChar char="•"/>
            </a:pPr>
            <a:r>
              <a:rPr lang="en-US" dirty="0" smtClean="0"/>
              <a:t>To avoid late changes, sequential processes seek to carefully control and minimize any changing requirements or designs by improving the accuracy of the predictions about what the system needs to do or how it is supposed to do it.</a:t>
            </a:r>
          </a:p>
          <a:p>
            <a:pPr marL="171450" indent="-171450">
              <a:buFont typeface="Arial" pitchFamily="34" charset="0"/>
              <a:buChar char="•"/>
            </a:pPr>
            <a:r>
              <a:rPr lang="en-US" dirty="0" smtClean="0"/>
              <a:t>Unfortunately, being excessively predictive in early-activity phases often has the opposite effect. It not only fails to eliminate change; it actually contributes to deliveries that are late and over budget as well. </a:t>
            </a:r>
          </a:p>
          <a:p>
            <a:pPr marL="171450" indent="-171450">
              <a:buFont typeface="Arial" pitchFamily="34" charset="0"/>
              <a:buChar char="•"/>
            </a:pPr>
            <a:r>
              <a:rPr lang="en-US" dirty="0" smtClean="0"/>
              <a:t>Cost of change lower in scrum because we limit the amount of work in process at</a:t>
            </a:r>
            <a:r>
              <a:rPr lang="en-US" baseline="0" dirty="0" smtClean="0"/>
              <a:t> any given time; when change is detected only that work or the work completed to that point may be impacted</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35</a:t>
            </a:fld>
            <a:endParaRPr lang="en-US"/>
          </a:p>
        </p:txBody>
      </p:sp>
    </p:spTree>
    <p:extLst>
      <p:ext uri="{BB962C8B-B14F-4D97-AF65-F5344CB8AC3E}">
        <p14:creationId xmlns:p14="http://schemas.microsoft.com/office/powerpoint/2010/main" val="2251381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38</a:t>
            </a:fld>
            <a:endParaRPr lang="en-US"/>
          </a:p>
        </p:txBody>
      </p:sp>
    </p:spTree>
    <p:extLst>
      <p:ext uri="{BB962C8B-B14F-4D97-AF65-F5344CB8AC3E}">
        <p14:creationId xmlns:p14="http://schemas.microsoft.com/office/powerpoint/2010/main" val="4130526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39</a:t>
            </a:fld>
            <a:endParaRPr lang="en-US"/>
          </a:p>
        </p:txBody>
      </p:sp>
    </p:spTree>
    <p:extLst>
      <p:ext uri="{BB962C8B-B14F-4D97-AF65-F5344CB8AC3E}">
        <p14:creationId xmlns:p14="http://schemas.microsoft.com/office/powerpoint/2010/main" val="906472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Plan-driven</a:t>
            </a:r>
            <a:r>
              <a:rPr lang="en-US" baseline="0" dirty="0" smtClean="0"/>
              <a:t> example: Integrating 3 components late in the process</a:t>
            </a:r>
          </a:p>
          <a:p>
            <a:r>
              <a:rPr lang="en-US" baseline="0" dirty="0" smtClean="0"/>
              <a:t>Scrum example: Integrating of 3 components makes assumptions so we would do it ASAP (as soon as functionality for each component started being completed)</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40</a:t>
            </a:fld>
            <a:endParaRPr lang="en-US"/>
          </a:p>
        </p:txBody>
      </p:sp>
    </p:spTree>
    <p:extLst>
      <p:ext uri="{BB962C8B-B14F-4D97-AF65-F5344CB8AC3E}">
        <p14:creationId xmlns:p14="http://schemas.microsoft.com/office/powerpoint/2010/main" val="2081194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 large number of requirements have been written and a fundamental change comes through that affects all those requirements.</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43</a:t>
            </a:fld>
            <a:endParaRPr lang="en-US"/>
          </a:p>
        </p:txBody>
      </p:sp>
    </p:spTree>
    <p:extLst>
      <p:ext uri="{BB962C8B-B14F-4D97-AF65-F5344CB8AC3E}">
        <p14:creationId xmlns:p14="http://schemas.microsoft.com/office/powerpoint/2010/main" val="1280408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52</a:t>
            </a:fld>
            <a:endParaRPr lang="en-US"/>
          </a:p>
        </p:txBody>
      </p:sp>
    </p:spTree>
    <p:extLst>
      <p:ext uri="{BB962C8B-B14F-4D97-AF65-F5344CB8AC3E}">
        <p14:creationId xmlns:p14="http://schemas.microsoft.com/office/powerpoint/2010/main" val="1942115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53</a:t>
            </a:fld>
            <a:endParaRPr lang="en-US"/>
          </a:p>
        </p:txBody>
      </p:sp>
    </p:spTree>
    <p:extLst>
      <p:ext uri="{BB962C8B-B14F-4D97-AF65-F5344CB8AC3E}">
        <p14:creationId xmlns:p14="http://schemas.microsoft.com/office/powerpoint/2010/main" val="1942115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Large gray looping arrow is the spring</a:t>
            </a:r>
          </a:p>
          <a:p>
            <a:pPr marL="171450" indent="-171450">
              <a:buFont typeface="Arial" pitchFamily="34" charset="0"/>
              <a:buChar char="•"/>
            </a:pPr>
            <a:r>
              <a:rPr lang="en-US" dirty="0" smtClean="0"/>
              <a:t>Sprints are </a:t>
            </a:r>
            <a:r>
              <a:rPr lang="en-US" dirty="0" err="1" smtClean="0"/>
              <a:t>timeboxed</a:t>
            </a:r>
            <a:r>
              <a:rPr lang="en-US" dirty="0" smtClean="0"/>
              <a:t> (fixed</a:t>
            </a:r>
            <a:r>
              <a:rPr lang="en-US" baseline="0" dirty="0" smtClean="0"/>
              <a:t> start &amp; end dates)</a:t>
            </a:r>
          </a:p>
          <a:p>
            <a:pPr marL="171450" indent="-171450">
              <a:buFont typeface="Arial" pitchFamily="34" charset="0"/>
              <a:buChar char="•"/>
            </a:pPr>
            <a:r>
              <a:rPr lang="en-US" baseline="0" dirty="0" smtClean="0"/>
              <a:t>Sprints should be consistent in length</a:t>
            </a:r>
          </a:p>
          <a:p>
            <a:pPr marL="171450" indent="-171450">
              <a:buFont typeface="Arial" pitchFamily="34" charset="0"/>
              <a:buChar char="•"/>
            </a:pPr>
            <a:r>
              <a:rPr lang="en-US" baseline="0" dirty="0" smtClean="0"/>
              <a:t>No goal-altering changes permitted in a sprint</a:t>
            </a:r>
          </a:p>
          <a:p>
            <a:pPr marL="171450" indent="-171450">
              <a:buFont typeface="Arial" pitchFamily="34" charset="0"/>
              <a:buChar char="•"/>
            </a:pPr>
            <a:r>
              <a:rPr lang="en-US" baseline="0" dirty="0" smtClean="0"/>
              <a:t>By end of each sprint a potentially shippable product increment is completed in conformance with team’s definition of done</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55</a:t>
            </a:fld>
            <a:endParaRPr lang="en-US"/>
          </a:p>
        </p:txBody>
      </p:sp>
    </p:spTree>
    <p:extLst>
      <p:ext uri="{BB962C8B-B14F-4D97-AF65-F5344CB8AC3E}">
        <p14:creationId xmlns:p14="http://schemas.microsoft.com/office/powerpoint/2010/main" val="2153412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Cynefine</a:t>
            </a:r>
            <a:r>
              <a:rPr lang="en-US" dirty="0" smtClean="0"/>
              <a:t> sense-making</a:t>
            </a:r>
            <a:r>
              <a:rPr lang="en-US" baseline="0" dirty="0" smtClean="0"/>
              <a:t> framework:</a:t>
            </a:r>
          </a:p>
          <a:p>
            <a:pPr marL="171450" indent="-171450">
              <a:buFont typeface="Arial" pitchFamily="34" charset="0"/>
              <a:buChar char="•"/>
            </a:pPr>
            <a:r>
              <a:rPr lang="en-US" baseline="0" dirty="0" smtClean="0"/>
              <a:t>Helps us understand situation in which we operate</a:t>
            </a:r>
            <a:endParaRPr lang="en-US" dirty="0" smtClean="0"/>
          </a:p>
          <a:p>
            <a:r>
              <a:rPr lang="en-US" dirty="0" smtClean="0"/>
              <a:t>Complex problems:</a:t>
            </a:r>
          </a:p>
          <a:p>
            <a:pPr marL="171450" indent="-171450">
              <a:buFont typeface="Arial" pitchFamily="34" charset="0"/>
              <a:buChar char="•"/>
            </a:pPr>
            <a:r>
              <a:rPr lang="en-US" dirty="0" smtClean="0"/>
              <a:t>Things</a:t>
            </a:r>
            <a:r>
              <a:rPr lang="en-US" baseline="0" dirty="0" smtClean="0"/>
              <a:t> more unpredictable than predictable</a:t>
            </a:r>
          </a:p>
          <a:p>
            <a:pPr marL="171450" indent="-171450">
              <a:buFont typeface="Arial" pitchFamily="34" charset="0"/>
              <a:buChar char="•"/>
            </a:pPr>
            <a:r>
              <a:rPr lang="en-US" baseline="0" dirty="0" smtClean="0"/>
              <a:t>If right answer, will only know with hindsight</a:t>
            </a:r>
          </a:p>
          <a:p>
            <a:pPr marL="171450" indent="-171450">
              <a:buFont typeface="Arial" pitchFamily="34" charset="0"/>
              <a:buChar char="•"/>
            </a:pPr>
            <a:r>
              <a:rPr lang="en-US" baseline="0" dirty="0" smtClean="0"/>
              <a:t>Domain of emergence</a:t>
            </a:r>
          </a:p>
          <a:p>
            <a:pPr marL="171450" indent="-171450">
              <a:buFont typeface="Arial" pitchFamily="34" charset="0"/>
              <a:buChar char="•"/>
            </a:pPr>
            <a:r>
              <a:rPr lang="en-US" baseline="0" dirty="0" smtClean="0"/>
              <a:t>Need to explore and learn about problem, then inspect &amp; adapt</a:t>
            </a:r>
          </a:p>
          <a:p>
            <a:pPr marL="171450" indent="-171450">
              <a:buFont typeface="Arial" pitchFamily="34" charset="0"/>
              <a:buChar char="•"/>
            </a:pPr>
            <a:r>
              <a:rPr lang="en-US" baseline="0" dirty="0" smtClean="0"/>
              <a:t>Routine cookie-cutter solutions don’t apply</a:t>
            </a:r>
          </a:p>
          <a:p>
            <a:pPr marL="0" indent="0">
              <a:buFont typeface="Arial" pitchFamily="34" charset="0"/>
              <a:buNone/>
            </a:pPr>
            <a:r>
              <a:rPr lang="en-US" baseline="0" dirty="0" smtClean="0"/>
              <a:t>Complicated problems:</a:t>
            </a:r>
          </a:p>
          <a:p>
            <a:pPr marL="171450" indent="-171450">
              <a:buFont typeface="Arial" pitchFamily="34" charset="0"/>
              <a:buChar char="•"/>
            </a:pPr>
            <a:r>
              <a:rPr lang="en-US" baseline="0" dirty="0" smtClean="0"/>
              <a:t>Domain of good practices dominated by experts</a:t>
            </a:r>
          </a:p>
          <a:p>
            <a:pPr marL="171450" indent="-171450">
              <a:buFont typeface="Arial" pitchFamily="34" charset="0"/>
              <a:buChar char="•"/>
            </a:pPr>
            <a:r>
              <a:rPr lang="en-US" baseline="0" dirty="0" smtClean="0"/>
              <a:t>Might be multiple right answers; expert diagnosis required to figure them out</a:t>
            </a:r>
          </a:p>
          <a:p>
            <a:pPr marL="171450" indent="-171450">
              <a:buFont typeface="Arial" pitchFamily="34" charset="0"/>
              <a:buChar char="•"/>
            </a:pPr>
            <a:r>
              <a:rPr lang="en-US" baseline="0" dirty="0" smtClean="0"/>
              <a:t>E.g. Performance optimization calls for adjusting parameters to find </a:t>
            </a:r>
            <a:r>
              <a:rPr lang="en-US" baseline="0" dirty="0" err="1" smtClean="0"/>
              <a:t>ebest</a:t>
            </a:r>
            <a:r>
              <a:rPr lang="en-US" baseline="0" dirty="0" smtClean="0"/>
              <a:t> </a:t>
            </a:r>
            <a:r>
              <a:rPr lang="en-US" baseline="0" dirty="0" err="1" smtClean="0"/>
              <a:t>overal</a:t>
            </a:r>
            <a:r>
              <a:rPr lang="en-US" baseline="0" dirty="0" smtClean="0"/>
              <a:t> system performance</a:t>
            </a:r>
          </a:p>
          <a:p>
            <a:pPr marL="628650" lvl="1" indent="-171450">
              <a:buFont typeface="Arial" pitchFamily="34" charset="0"/>
              <a:buChar char="•"/>
            </a:pPr>
            <a:r>
              <a:rPr lang="en-US" baseline="0" dirty="0" smtClean="0"/>
              <a:t>Would be better served assembling experts, letting them assess, investigate options, and select</a:t>
            </a:r>
          </a:p>
          <a:p>
            <a:pPr marL="171450" lvl="0" indent="-171450">
              <a:buFont typeface="Arial" pitchFamily="34" charset="0"/>
              <a:buChar char="•"/>
            </a:pPr>
            <a:r>
              <a:rPr lang="en-US" baseline="0" dirty="0" smtClean="0"/>
              <a:t>Much day-to-day software maintenance falls into this category</a:t>
            </a:r>
          </a:p>
          <a:p>
            <a:pPr marL="171450" lvl="0" indent="-171450">
              <a:buFont typeface="Arial" pitchFamily="34" charset="0"/>
              <a:buChar char="•"/>
            </a:pPr>
            <a:r>
              <a:rPr lang="en-US" baseline="0" dirty="0" smtClean="0"/>
              <a:t>Six Sigma well-suited</a:t>
            </a:r>
          </a:p>
          <a:p>
            <a:pPr marL="0" lvl="0" indent="0">
              <a:buFont typeface="Arial" pitchFamily="34" charset="0"/>
              <a:buNone/>
            </a:pPr>
            <a:r>
              <a:rPr lang="en-US" baseline="0" dirty="0" smtClean="0"/>
              <a:t>Simple problems:</a:t>
            </a:r>
          </a:p>
          <a:p>
            <a:pPr marL="171450" lvl="0" indent="-171450">
              <a:buFont typeface="Arial" pitchFamily="34" charset="0"/>
              <a:buChar char="•"/>
            </a:pPr>
            <a:r>
              <a:rPr lang="en-US" baseline="0" dirty="0" smtClean="0"/>
              <a:t>Everyone can see cause &amp; effect</a:t>
            </a:r>
          </a:p>
          <a:p>
            <a:pPr marL="171450" lvl="0" indent="-171450">
              <a:buFont typeface="Arial" pitchFamily="34" charset="0"/>
              <a:buChar char="•"/>
            </a:pPr>
            <a:r>
              <a:rPr lang="en-US" baseline="0" dirty="0" smtClean="0"/>
              <a:t>Right answer obvious and undisputed</a:t>
            </a:r>
          </a:p>
          <a:p>
            <a:pPr marL="171450" lvl="0" indent="-171450">
              <a:buFont typeface="Arial" pitchFamily="34" charset="0"/>
              <a:buChar char="•"/>
            </a:pPr>
            <a:r>
              <a:rPr lang="en-US" baseline="0" dirty="0" smtClean="0"/>
              <a:t>Domain of legitimate best practices</a:t>
            </a:r>
          </a:p>
          <a:p>
            <a:pPr marL="171450" lvl="0" indent="-171450">
              <a:buFont typeface="Arial" pitchFamily="34" charset="0"/>
              <a:buChar char="•"/>
            </a:pPr>
            <a:r>
              <a:rPr lang="en-US" baseline="0" dirty="0" smtClean="0"/>
              <a:t>Once assess facts can determine proper predefined solution to use</a:t>
            </a:r>
          </a:p>
          <a:p>
            <a:pPr marL="171450" lvl="0" indent="-171450">
              <a:buFont typeface="Arial" pitchFamily="34" charset="0"/>
              <a:buChar char="•"/>
            </a:pPr>
            <a:r>
              <a:rPr lang="en-US" baseline="0" dirty="0" smtClean="0"/>
              <a:t>E.g. Product same product over and over; assembly line process would be better fit than scrum</a:t>
            </a:r>
          </a:p>
          <a:p>
            <a:pPr marL="0" lvl="0" indent="0">
              <a:buFont typeface="Arial" pitchFamily="34" charset="0"/>
              <a:buNone/>
            </a:pPr>
            <a:r>
              <a:rPr lang="en-US" baseline="0" dirty="0" smtClean="0"/>
              <a:t>Chaotic problems:</a:t>
            </a:r>
          </a:p>
          <a:p>
            <a:pPr marL="171450" lvl="0" indent="-171450">
              <a:buFont typeface="Arial" pitchFamily="34" charset="0"/>
              <a:buChar char="•"/>
            </a:pPr>
            <a:r>
              <a:rPr lang="en-US" baseline="0" dirty="0" smtClean="0"/>
              <a:t>Require rapid response</a:t>
            </a:r>
          </a:p>
          <a:p>
            <a:pPr marL="171450" lvl="0" indent="-171450">
              <a:buFont typeface="Arial" pitchFamily="34" charset="0"/>
              <a:buChar char="•"/>
            </a:pPr>
            <a:r>
              <a:rPr lang="en-US" baseline="0" dirty="0" smtClean="0"/>
              <a:t>In crisis and need to act immediately</a:t>
            </a:r>
          </a:p>
          <a:p>
            <a:pPr marL="171450" lvl="0" indent="-171450">
              <a:buFont typeface="Arial" pitchFamily="34" charset="0"/>
              <a:buChar char="•"/>
            </a:pPr>
            <a:r>
              <a:rPr lang="en-US" baseline="0" dirty="0" smtClean="0"/>
              <a:t>E.g. algorithm producing erroneous results</a:t>
            </a:r>
          </a:p>
          <a:p>
            <a:pPr marL="171450" lvl="0" indent="-171450">
              <a:buFont typeface="Arial" pitchFamily="34" charset="0"/>
              <a:buChar char="•"/>
            </a:pPr>
            <a:r>
              <a:rPr lang="en-US" baseline="0" dirty="0" smtClean="0"/>
              <a:t>Scrum not best solution; not interested in </a:t>
            </a:r>
            <a:r>
              <a:rPr lang="en-US" baseline="0" dirty="0" err="1" smtClean="0"/>
              <a:t>priorizing</a:t>
            </a:r>
            <a:r>
              <a:rPr lang="en-US" baseline="0" dirty="0" smtClean="0"/>
              <a:t> backlog of work then acting in iterations</a:t>
            </a:r>
          </a:p>
          <a:p>
            <a:pPr marL="171450" lvl="0" indent="-171450">
              <a:buFont typeface="Arial" pitchFamily="34" charset="0"/>
              <a:buChar char="•"/>
            </a:pPr>
            <a:r>
              <a:rPr lang="en-US" baseline="0" dirty="0" smtClean="0"/>
              <a:t>Need to act immediately</a:t>
            </a:r>
          </a:p>
          <a:p>
            <a:pPr marL="0" lvl="0" indent="0">
              <a:buFont typeface="Arial" pitchFamily="34" charset="0"/>
              <a:buNone/>
            </a:pPr>
            <a:r>
              <a:rPr lang="en-US" baseline="0" dirty="0" smtClean="0"/>
              <a:t>Disorder:</a:t>
            </a:r>
          </a:p>
          <a:p>
            <a:pPr marL="171450" lvl="0" indent="-171450">
              <a:buFont typeface="Arial" pitchFamily="34" charset="0"/>
              <a:buChar char="•"/>
            </a:pPr>
            <a:r>
              <a:rPr lang="en-US" baseline="0" dirty="0" smtClean="0"/>
              <a:t>Worst place you can be</a:t>
            </a:r>
          </a:p>
          <a:p>
            <a:pPr marL="171450" lvl="0" indent="-171450">
              <a:buFont typeface="Arial" pitchFamily="34" charset="0"/>
              <a:buChar char="•"/>
            </a:pPr>
            <a:r>
              <a:rPr lang="en-US" baseline="0" dirty="0" smtClean="0"/>
              <a:t>You need to figure out which domain you’re in so you can select proper process to address</a:t>
            </a:r>
          </a:p>
        </p:txBody>
      </p:sp>
      <p:sp>
        <p:nvSpPr>
          <p:cNvPr id="4" name="Slide Number Placeholder 3"/>
          <p:cNvSpPr>
            <a:spLocks noGrp="1"/>
          </p:cNvSpPr>
          <p:nvPr>
            <p:ph type="sldNum" sz="quarter" idx="10"/>
          </p:nvPr>
        </p:nvSpPr>
        <p:spPr/>
        <p:txBody>
          <a:bodyPr/>
          <a:lstStyle/>
          <a:p>
            <a:fld id="{A701DD6D-5BCE-4FA7-812E-C9F26B3610CC}" type="slidenum">
              <a:rPr lang="en-US" smtClean="0"/>
              <a:t>8</a:t>
            </a:fld>
            <a:endParaRPr lang="en-US"/>
          </a:p>
        </p:txBody>
      </p:sp>
    </p:spTree>
    <p:extLst>
      <p:ext uri="{BB962C8B-B14F-4D97-AF65-F5344CB8AC3E}">
        <p14:creationId xmlns:p14="http://schemas.microsoft.com/office/powerpoint/2010/main" val="3815226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err="1" smtClean="0"/>
              <a:t>Timeboxing</a:t>
            </a:r>
            <a:r>
              <a:rPr lang="en-US" dirty="0" smtClean="0"/>
              <a:t> is a technique for limiting the amount of WIP (work in process).</a:t>
            </a:r>
          </a:p>
          <a:p>
            <a:pPr marL="171450" indent="-171450">
              <a:buFont typeface="Arial" pitchFamily="34" charset="0"/>
              <a:buChar char="•"/>
            </a:pPr>
            <a:r>
              <a:rPr lang="en-US" dirty="0" err="1" smtClean="0"/>
              <a:t>Timeboxing</a:t>
            </a:r>
            <a:r>
              <a:rPr lang="en-US" dirty="0" smtClean="0"/>
              <a:t> forces us to prioritize and perform the small amount of work that matters most. </a:t>
            </a:r>
          </a:p>
          <a:p>
            <a:pPr marL="171450" indent="-171450">
              <a:buFont typeface="Arial" pitchFamily="34" charset="0"/>
              <a:buChar char="•"/>
            </a:pPr>
            <a:r>
              <a:rPr lang="en-US" dirty="0" err="1" smtClean="0"/>
              <a:t>Timeboxing</a:t>
            </a:r>
            <a:r>
              <a:rPr lang="en-US" dirty="0" smtClean="0"/>
              <a:t> also helps us demonstrate relevant progress by completing and validating important pieces of work by a known date (the end of the sprint)</a:t>
            </a:r>
          </a:p>
          <a:p>
            <a:pPr marL="171450" indent="-171450">
              <a:buFont typeface="Arial" pitchFamily="34" charset="0"/>
              <a:buChar char="•"/>
            </a:pPr>
            <a:r>
              <a:rPr lang="en-US" dirty="0" err="1" smtClean="0"/>
              <a:t>Timeboxing</a:t>
            </a:r>
            <a:r>
              <a:rPr lang="en-US" dirty="0" smtClean="0"/>
              <a:t> helps avoid unnecessary perfectionism. </a:t>
            </a:r>
          </a:p>
          <a:p>
            <a:pPr marL="171450" indent="-171450">
              <a:buFont typeface="Arial" pitchFamily="34" charset="0"/>
              <a:buChar char="•"/>
            </a:pPr>
            <a:r>
              <a:rPr lang="en-US" dirty="0" err="1" smtClean="0"/>
              <a:t>Timeboxing</a:t>
            </a:r>
            <a:r>
              <a:rPr lang="en-US" dirty="0" smtClean="0"/>
              <a:t> also motivates closure. My experience is that things are more likely to get done when teams have a </a:t>
            </a:r>
            <a:r>
              <a:rPr lang="en-US" dirty="0" err="1" smtClean="0"/>
              <a:t>kn</a:t>
            </a:r>
            <a:endParaRPr lang="en-US" dirty="0" smtClean="0"/>
          </a:p>
          <a:p>
            <a:pPr marL="171450" indent="-171450">
              <a:buFont typeface="Arial" pitchFamily="34" charset="0"/>
              <a:buChar char="•"/>
            </a:pPr>
            <a:r>
              <a:rPr lang="en-US" dirty="0" err="1" smtClean="0"/>
              <a:t>Timeboxing</a:t>
            </a:r>
            <a:r>
              <a:rPr lang="en-US" dirty="0" smtClean="0"/>
              <a:t> improves predictability. Although we can’t predict with great certainty exactly the work we will complete a year from now, it is completely reasonable to expect that we can predict the work we can complete in the next short </a:t>
            </a:r>
            <a:r>
              <a:rPr lang="en-US" dirty="0" err="1" smtClean="0"/>
              <a:t>sprint.own</a:t>
            </a:r>
            <a:r>
              <a:rPr lang="en-US" dirty="0" smtClean="0"/>
              <a:t> end date.</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56</a:t>
            </a:fld>
            <a:endParaRPr lang="en-US"/>
          </a:p>
        </p:txBody>
      </p:sp>
    </p:spTree>
    <p:extLst>
      <p:ext uri="{BB962C8B-B14F-4D97-AF65-F5344CB8AC3E}">
        <p14:creationId xmlns:p14="http://schemas.microsoft.com/office/powerpoint/2010/main" val="796235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Short-duration sprints make it easier to plan. It is easier to plan a few weeks’ worth of work than six months’ worth of work.</a:t>
            </a:r>
          </a:p>
          <a:p>
            <a:pPr marL="171450" indent="-171450">
              <a:buFont typeface="Arial" pitchFamily="34" charset="0"/>
              <a:buChar char="•"/>
            </a:pPr>
            <a:r>
              <a:rPr lang="en-US" dirty="0" smtClean="0"/>
              <a:t>Short-duration sprints generate fast feedback. During each sprint we create working software and then have the opportunity to inspect and adapt what we built and how we built it.</a:t>
            </a:r>
          </a:p>
          <a:p>
            <a:pPr marL="171450" indent="-171450">
              <a:buFont typeface="Arial" pitchFamily="34" charset="0"/>
              <a:buChar char="•"/>
            </a:pPr>
            <a:r>
              <a:rPr lang="en-US" dirty="0" smtClean="0"/>
              <a:t>Short-duration sprints not only improve the economics via fast feedback; they also allow for early and more frequent deliverables.</a:t>
            </a:r>
          </a:p>
          <a:p>
            <a:pPr marL="171450" indent="-171450">
              <a:buFont typeface="Arial" pitchFamily="34" charset="0"/>
              <a:buChar char="•"/>
            </a:pPr>
            <a:r>
              <a:rPr lang="en-US" dirty="0" smtClean="0"/>
              <a:t>Short-duration sprints also bound error. How wrong can we be in a two-week sprint?</a:t>
            </a:r>
          </a:p>
          <a:p>
            <a:pPr marL="171450" indent="-171450">
              <a:buFont typeface="Arial" pitchFamily="34" charset="0"/>
              <a:buChar char="•"/>
            </a:pPr>
            <a:r>
              <a:rPr lang="en-US" dirty="0" smtClean="0"/>
              <a:t>Short-duration sprints can help rejuvenate excitement. It is human nature for interest and excitement to decline the longer we have to wait for gratification</a:t>
            </a:r>
          </a:p>
          <a:p>
            <a:pPr marL="171450" indent="-171450">
              <a:buFont typeface="Arial" pitchFamily="34" charset="0"/>
              <a:buChar char="•"/>
            </a:pPr>
            <a:r>
              <a:rPr lang="en-US" dirty="0" smtClean="0"/>
              <a:t>Short-duration sprints also provide multiple, meaningful checkpoints</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57</a:t>
            </a:fld>
            <a:endParaRPr lang="en-US"/>
          </a:p>
        </p:txBody>
      </p:sp>
    </p:spTree>
    <p:extLst>
      <p:ext uri="{BB962C8B-B14F-4D97-AF65-F5344CB8AC3E}">
        <p14:creationId xmlns:p14="http://schemas.microsoft.com/office/powerpoint/2010/main" val="3522879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Compelling reasons to change duration:</a:t>
            </a:r>
          </a:p>
          <a:p>
            <a:pPr marL="171450" indent="-171450">
              <a:buFont typeface="Arial" pitchFamily="34" charset="0"/>
              <a:buChar char="•"/>
            </a:pPr>
            <a:r>
              <a:rPr lang="en-US" dirty="0" smtClean="0"/>
              <a:t>You are considering moving from four-week sprints to two-week sprints in order to obtain more frequent feedback but want to try a couple of two-week sprints before making a final decision.</a:t>
            </a:r>
          </a:p>
          <a:p>
            <a:pPr marL="171450" indent="-171450">
              <a:buFont typeface="Arial" pitchFamily="34" charset="0"/>
              <a:buChar char="•"/>
            </a:pPr>
            <a:r>
              <a:rPr lang="en-US" dirty="0" smtClean="0"/>
              <a:t>The annual holidays or end of the fiscal year make it more practical to run a three-week sprint than the usual two-week sprint.</a:t>
            </a:r>
          </a:p>
          <a:p>
            <a:pPr marL="171450" indent="-171450">
              <a:buFont typeface="Arial" pitchFamily="34" charset="0"/>
              <a:buChar char="•"/>
            </a:pPr>
            <a:r>
              <a:rPr lang="en-US" dirty="0" smtClean="0"/>
              <a:t>The product release occurs in one week, so a two-week sprint would be wasteful.</a:t>
            </a:r>
          </a:p>
          <a:p>
            <a:pPr marL="0" indent="0">
              <a:buFont typeface="Arial" pitchFamily="34" charset="0"/>
              <a:buNone/>
            </a:pPr>
            <a:endParaRPr lang="en-US" dirty="0" smtClean="0"/>
          </a:p>
          <a:p>
            <a:pPr marL="0" indent="0">
              <a:buFont typeface="Arial" pitchFamily="34" charset="0"/>
              <a:buNone/>
            </a:pPr>
            <a:r>
              <a:rPr lang="en-US" dirty="0" smtClean="0"/>
              <a:t>Not reasons:</a:t>
            </a:r>
          </a:p>
          <a:p>
            <a:pPr marL="171450" indent="-171450">
              <a:buFont typeface="Arial" pitchFamily="34" charset="0"/>
              <a:buChar char="•"/>
            </a:pPr>
            <a:r>
              <a:rPr lang="en-US" dirty="0" smtClean="0"/>
              <a:t>The fact that the team cannot get all the work done within the current sprint length is not a compelling reason to extend the sprint length.</a:t>
            </a:r>
          </a:p>
          <a:p>
            <a:pPr marL="171450" indent="-171450">
              <a:buFont typeface="Arial" pitchFamily="34" charset="0"/>
              <a:buChar char="•"/>
            </a:pPr>
            <a:r>
              <a:rPr lang="en-US" dirty="0" smtClean="0"/>
              <a:t>Neither is it permissible to get to the last day of the sprint, realize you are not going to be done, and lobby for an extra day or week.</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58</a:t>
            </a:fld>
            <a:endParaRPr lang="en-US"/>
          </a:p>
        </p:txBody>
      </p:sp>
    </p:spTree>
    <p:extLst>
      <p:ext uri="{BB962C8B-B14F-4D97-AF65-F5344CB8AC3E}">
        <p14:creationId xmlns:p14="http://schemas.microsoft.com/office/powerpoint/2010/main" val="3189169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Sample sprint goals:</a:t>
            </a:r>
          </a:p>
          <a:p>
            <a:r>
              <a:rPr lang="en-US" dirty="0" smtClean="0"/>
              <a:t>• Support initial report generation.</a:t>
            </a:r>
          </a:p>
          <a:p>
            <a:r>
              <a:rPr lang="en-US" dirty="0" smtClean="0"/>
              <a:t>• Load and curate North America map data.</a:t>
            </a:r>
          </a:p>
          <a:p>
            <a:r>
              <a:rPr lang="en-US" dirty="0" smtClean="0"/>
              <a:t>• Demonstrate the ability to send a text message through an integrated software, firmware, and hardware stack.</a:t>
            </a:r>
          </a:p>
          <a:p>
            <a:endParaRPr lang="en-US"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Clarification means to clarify question about the items in the sprint without substantially changing them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59</a:t>
            </a:fld>
            <a:endParaRPr lang="en-US"/>
          </a:p>
        </p:txBody>
      </p:sp>
    </p:spTree>
    <p:extLst>
      <p:ext uri="{BB962C8B-B14F-4D97-AF65-F5344CB8AC3E}">
        <p14:creationId xmlns:p14="http://schemas.microsoft.com/office/powerpoint/2010/main" val="1892768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67</a:t>
            </a:fld>
            <a:endParaRPr lang="en-US"/>
          </a:p>
        </p:txBody>
      </p:sp>
    </p:spTree>
    <p:extLst>
      <p:ext uri="{BB962C8B-B14F-4D97-AF65-F5344CB8AC3E}">
        <p14:creationId xmlns:p14="http://schemas.microsoft.com/office/powerpoint/2010/main" val="981040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Independent: As much as is practical, user stories should be </a:t>
            </a:r>
            <a:r>
              <a:rPr lang="en-US" i="1" dirty="0" smtClean="0"/>
              <a:t>independent</a:t>
            </a:r>
            <a:r>
              <a:rPr lang="en-US" dirty="0" smtClean="0"/>
              <a:t> or at least only loosely coupled with one another.</a:t>
            </a:r>
          </a:p>
          <a:p>
            <a:pPr marL="171450" indent="-171450">
              <a:buFont typeface="Arial" pitchFamily="34" charset="0"/>
              <a:buChar char="•"/>
            </a:pPr>
            <a:r>
              <a:rPr lang="en-US" dirty="0" smtClean="0"/>
              <a:t>Negotiable:  The details of stories should also be </a:t>
            </a:r>
            <a:r>
              <a:rPr lang="en-US" i="1" dirty="0" smtClean="0"/>
              <a:t>negotiable</a:t>
            </a:r>
            <a:r>
              <a:rPr lang="en-US" dirty="0" smtClean="0"/>
              <a:t>. </a:t>
            </a:r>
          </a:p>
          <a:p>
            <a:pPr marL="171450" indent="-171450">
              <a:buFont typeface="Arial" pitchFamily="34" charset="0"/>
              <a:buChar char="•"/>
            </a:pPr>
            <a:r>
              <a:rPr lang="en-US" dirty="0" smtClean="0"/>
              <a:t>Valuable: Stories need to be </a:t>
            </a:r>
            <a:r>
              <a:rPr lang="en-US" i="1" dirty="0" smtClean="0"/>
              <a:t>valuable</a:t>
            </a:r>
            <a:r>
              <a:rPr lang="en-US" dirty="0" smtClean="0"/>
              <a:t> to a customer, user, or both. Customers (or choosers) select and pay for the product.</a:t>
            </a:r>
          </a:p>
          <a:p>
            <a:pPr marL="171450" indent="-171450">
              <a:buFont typeface="Arial" pitchFamily="34" charset="0"/>
              <a:buChar char="•"/>
            </a:pPr>
            <a:r>
              <a:rPr lang="en-US" dirty="0" smtClean="0"/>
              <a:t>Estimable: Stories should be </a:t>
            </a:r>
            <a:r>
              <a:rPr lang="en-US" i="1" dirty="0" err="1" smtClean="0"/>
              <a:t>estimatable</a:t>
            </a:r>
            <a:r>
              <a:rPr lang="en-US" dirty="0" smtClean="0"/>
              <a:t> by the team that will design, build, and test them.</a:t>
            </a:r>
          </a:p>
          <a:p>
            <a:pPr marL="171450" indent="-171450">
              <a:buFont typeface="Arial" pitchFamily="34" charset="0"/>
              <a:buChar char="•"/>
            </a:pPr>
            <a:r>
              <a:rPr lang="en-US" dirty="0" smtClean="0"/>
              <a:t>Small</a:t>
            </a:r>
            <a:r>
              <a:rPr lang="en-US" baseline="0" dirty="0" smtClean="0"/>
              <a:t> (sized appropriately): </a:t>
            </a:r>
            <a:r>
              <a:rPr lang="en-US" dirty="0" smtClean="0"/>
              <a:t>Stories should be </a:t>
            </a:r>
            <a:r>
              <a:rPr lang="en-US" i="1" dirty="0" smtClean="0"/>
              <a:t>sized appropriately</a:t>
            </a:r>
            <a:r>
              <a:rPr lang="en-US" dirty="0" smtClean="0"/>
              <a:t> for when we plan to work on them. Stories worked on in sprints should be </a:t>
            </a:r>
            <a:r>
              <a:rPr lang="en-US" i="1" dirty="0" smtClean="0"/>
              <a:t>small</a:t>
            </a:r>
            <a:r>
              <a:rPr lang="en-US" dirty="0" smtClean="0"/>
              <a:t>. If we’re doing a several-week sprint, we want to work on several stories that are each a few days in size.</a:t>
            </a:r>
          </a:p>
          <a:p>
            <a:pPr marL="171450" indent="-171450">
              <a:buFont typeface="Arial" pitchFamily="34" charset="0"/>
              <a:buChar char="•"/>
            </a:pPr>
            <a:r>
              <a:rPr lang="en-US" dirty="0" smtClean="0"/>
              <a:t>Testable:</a:t>
            </a:r>
            <a:r>
              <a:rPr lang="en-US" baseline="0" dirty="0" smtClean="0"/>
              <a:t> </a:t>
            </a:r>
            <a:r>
              <a:rPr lang="en-US" dirty="0" smtClean="0"/>
              <a:t>Stories should be </a:t>
            </a:r>
            <a:r>
              <a:rPr lang="en-US" i="1" dirty="0" smtClean="0"/>
              <a:t>testable</a:t>
            </a:r>
            <a:r>
              <a:rPr lang="en-US" dirty="0" smtClean="0"/>
              <a:t> in a binary way—they either pass or fail their associated tests. Being testable means having good acceptance criteria</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68</a:t>
            </a:fld>
            <a:endParaRPr lang="en-US"/>
          </a:p>
        </p:txBody>
      </p:sp>
    </p:spTree>
    <p:extLst>
      <p:ext uri="{BB962C8B-B14F-4D97-AF65-F5344CB8AC3E}">
        <p14:creationId xmlns:p14="http://schemas.microsoft.com/office/powerpoint/2010/main" val="418829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69</a:t>
            </a:fld>
            <a:endParaRPr lang="en-US"/>
          </a:p>
        </p:txBody>
      </p:sp>
    </p:spTree>
    <p:extLst>
      <p:ext uri="{BB962C8B-B14F-4D97-AF65-F5344CB8AC3E}">
        <p14:creationId xmlns:p14="http://schemas.microsoft.com/office/powerpoint/2010/main" val="1619388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70</a:t>
            </a:fld>
            <a:endParaRPr lang="en-US"/>
          </a:p>
        </p:txBody>
      </p:sp>
    </p:spTree>
    <p:extLst>
      <p:ext uri="{BB962C8B-B14F-4D97-AF65-F5344CB8AC3E}">
        <p14:creationId xmlns:p14="http://schemas.microsoft.com/office/powerpoint/2010/main" val="745434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73</a:t>
            </a:fld>
            <a:endParaRPr lang="en-US"/>
          </a:p>
        </p:txBody>
      </p:sp>
    </p:spTree>
    <p:extLst>
      <p:ext uri="{BB962C8B-B14F-4D97-AF65-F5344CB8AC3E}">
        <p14:creationId xmlns:p14="http://schemas.microsoft.com/office/powerpoint/2010/main" val="9877239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Detailed appropriately:  Not all items in a product backlog will be at the same level of detail at the same time</a:t>
            </a:r>
          </a:p>
          <a:p>
            <a:pPr marL="171450" indent="-171450">
              <a:buFont typeface="Arial" pitchFamily="34" charset="0"/>
              <a:buChar char="•"/>
            </a:pPr>
            <a:r>
              <a:rPr lang="en-US" dirty="0" smtClean="0"/>
              <a:t>Emergent:</a:t>
            </a:r>
            <a:r>
              <a:rPr lang="en-US" baseline="0" dirty="0" smtClean="0"/>
              <a:t> </a:t>
            </a:r>
            <a:r>
              <a:rPr lang="en-US" dirty="0" smtClean="0"/>
              <a:t>As long as there is a product being developed or maintained, the product backlog is never complete or frozen.</a:t>
            </a:r>
          </a:p>
          <a:p>
            <a:pPr marL="171450" indent="-171450">
              <a:buFont typeface="Arial" pitchFamily="34" charset="0"/>
              <a:buChar char="•"/>
            </a:pPr>
            <a:r>
              <a:rPr lang="en-US" dirty="0" smtClean="0"/>
              <a:t>Estimated:  Each product backlog item has a size estimate corresponding to the effort required to develop the item</a:t>
            </a:r>
          </a:p>
          <a:p>
            <a:pPr marL="171450" indent="-171450">
              <a:buFont typeface="Arial" pitchFamily="34" charset="0"/>
              <a:buChar char="•"/>
            </a:pPr>
            <a:r>
              <a:rPr lang="en-US" dirty="0" err="1" smtClean="0"/>
              <a:t>Prioritzed</a:t>
            </a:r>
            <a:r>
              <a:rPr lang="en-US" dirty="0" smtClean="0"/>
              <a:t>:</a:t>
            </a:r>
            <a:r>
              <a:rPr lang="en-US" baseline="0" dirty="0" smtClean="0"/>
              <a:t>  </a:t>
            </a:r>
            <a:r>
              <a:rPr lang="en-US" dirty="0" smtClean="0"/>
              <a:t>Although the product backlog is a prioritized list of PBIs, it is unlikely that </a:t>
            </a:r>
            <a:r>
              <a:rPr lang="en-US" i="1" dirty="0" smtClean="0"/>
              <a:t>all</a:t>
            </a:r>
            <a:r>
              <a:rPr lang="en-US" dirty="0" smtClean="0"/>
              <a:t> of the items in the backlog will be prioritized</a:t>
            </a:r>
          </a:p>
        </p:txBody>
      </p:sp>
      <p:sp>
        <p:nvSpPr>
          <p:cNvPr id="4" name="Slide Number Placeholder 3"/>
          <p:cNvSpPr>
            <a:spLocks noGrp="1"/>
          </p:cNvSpPr>
          <p:nvPr>
            <p:ph type="sldNum" sz="quarter" idx="10"/>
          </p:nvPr>
        </p:nvSpPr>
        <p:spPr/>
        <p:txBody>
          <a:bodyPr/>
          <a:lstStyle/>
          <a:p>
            <a:fld id="{A701DD6D-5BCE-4FA7-812E-C9F26B3610CC}" type="slidenum">
              <a:rPr lang="en-US" smtClean="0"/>
              <a:t>75</a:t>
            </a:fld>
            <a:endParaRPr lang="en-US"/>
          </a:p>
        </p:txBody>
      </p:sp>
    </p:spTree>
    <p:extLst>
      <p:ext uri="{BB962C8B-B14F-4D97-AF65-F5344CB8AC3E}">
        <p14:creationId xmlns:p14="http://schemas.microsoft.com/office/powerpoint/2010/main" val="3649170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t>Product owner</a:t>
            </a:r>
          </a:p>
          <a:p>
            <a:pPr marL="628650" lvl="1" indent="-171450">
              <a:buFont typeface="Arial" pitchFamily="34" charset="0"/>
              <a:buChar char="•"/>
            </a:pPr>
            <a:r>
              <a:rPr lang="en-US" dirty="0" smtClean="0"/>
              <a:t>Empower central</a:t>
            </a:r>
            <a:r>
              <a:rPr lang="en-US" baseline="0" dirty="0" smtClean="0"/>
              <a:t> point of product leadership</a:t>
            </a:r>
          </a:p>
          <a:p>
            <a:pPr marL="628650" lvl="1" indent="-171450">
              <a:buFont typeface="Arial" pitchFamily="34" charset="0"/>
              <a:buChar char="•"/>
            </a:pPr>
            <a:r>
              <a:rPr lang="en-US" baseline="0" dirty="0" smtClean="0"/>
              <a:t>Single authority responsible for deciding which features &amp; functionality to build</a:t>
            </a:r>
          </a:p>
          <a:p>
            <a:pPr marL="628650" lvl="1" indent="-171450">
              <a:buFont typeface="Arial" pitchFamily="34" charset="0"/>
              <a:buChar char="•"/>
            </a:pPr>
            <a:r>
              <a:rPr lang="en-US" baseline="0" dirty="0" smtClean="0"/>
              <a:t>Communicates to all other participants clear vision of what scrum team trying to achieve</a:t>
            </a:r>
          </a:p>
          <a:p>
            <a:pPr marL="171450" lvl="0" indent="-171450">
              <a:buFont typeface="Arial" pitchFamily="34" charset="0"/>
              <a:buChar char="•"/>
            </a:pPr>
            <a:r>
              <a:rPr lang="en-US" baseline="0" dirty="0" err="1" smtClean="0"/>
              <a:t>ScrumMaster</a:t>
            </a:r>
            <a:endParaRPr lang="en-US" baseline="0" dirty="0" smtClean="0"/>
          </a:p>
          <a:p>
            <a:pPr marL="628650" lvl="1" indent="-171450">
              <a:buFont typeface="Arial" pitchFamily="34" charset="0"/>
              <a:buChar char="•"/>
            </a:pPr>
            <a:r>
              <a:rPr lang="en-US" baseline="0" dirty="0" smtClean="0"/>
              <a:t>Helps everyone involved understand and embrace scrum values</a:t>
            </a:r>
          </a:p>
          <a:p>
            <a:pPr marL="628650" lvl="1" indent="-171450">
              <a:buFont typeface="Arial" pitchFamily="34" charset="0"/>
              <a:buChar char="•"/>
            </a:pPr>
            <a:r>
              <a:rPr lang="en-US" baseline="0" dirty="0" smtClean="0"/>
              <a:t>Acts as coach helping organization develop own scrum approach</a:t>
            </a:r>
          </a:p>
          <a:p>
            <a:pPr marL="628650" lvl="1" indent="-171450">
              <a:buFont typeface="Arial" pitchFamily="34" charset="0"/>
              <a:buChar char="•"/>
            </a:pPr>
            <a:r>
              <a:rPr lang="en-US" baseline="0" dirty="0" smtClean="0"/>
              <a:t>Helps the org through moving over to scrum process when it’s new</a:t>
            </a:r>
          </a:p>
          <a:p>
            <a:pPr marL="628650" lvl="1" indent="-171450">
              <a:buFont typeface="Arial" pitchFamily="34" charset="0"/>
              <a:buChar char="•"/>
            </a:pPr>
            <a:r>
              <a:rPr lang="en-US" baseline="0" dirty="0" smtClean="0"/>
              <a:t>Helps team resolve issues</a:t>
            </a:r>
          </a:p>
          <a:p>
            <a:pPr marL="628650" lvl="1" indent="-171450">
              <a:buFont typeface="Arial" pitchFamily="34" charset="0"/>
              <a:buChar char="•"/>
            </a:pPr>
            <a:r>
              <a:rPr lang="en-US" baseline="0" dirty="0" smtClean="0"/>
              <a:t>Helps protect team from outside interference</a:t>
            </a:r>
          </a:p>
          <a:p>
            <a:pPr marL="628650" lvl="1" indent="-171450">
              <a:buFont typeface="Arial" pitchFamily="34" charset="0"/>
              <a:buChar char="•"/>
            </a:pPr>
            <a:r>
              <a:rPr lang="en-US" baseline="0" dirty="0" smtClean="0"/>
              <a:t>Has no authority to exert control over the team</a:t>
            </a:r>
          </a:p>
          <a:p>
            <a:pPr marL="1085850" lvl="2" indent="-171450">
              <a:buFont typeface="Arial" pitchFamily="34" charset="0"/>
              <a:buChar char="•"/>
            </a:pPr>
            <a:r>
              <a:rPr lang="en-US" baseline="0" dirty="0" smtClean="0"/>
              <a:t>Not the same as traditional role of project / </a:t>
            </a:r>
            <a:r>
              <a:rPr lang="en-US" baseline="0" dirty="0" err="1" smtClean="0"/>
              <a:t>dev</a:t>
            </a:r>
            <a:r>
              <a:rPr lang="en-US" baseline="0" dirty="0" smtClean="0"/>
              <a:t> manager</a:t>
            </a:r>
          </a:p>
          <a:p>
            <a:pPr marL="171450" lvl="0" indent="-171450">
              <a:buFont typeface="Arial" pitchFamily="34" charset="0"/>
              <a:buChar char="•"/>
            </a:pPr>
            <a:r>
              <a:rPr lang="en-US" baseline="0" dirty="0" err="1" smtClean="0"/>
              <a:t>Dev</a:t>
            </a:r>
            <a:r>
              <a:rPr lang="en-US" baseline="0" dirty="0" smtClean="0"/>
              <a:t> team</a:t>
            </a:r>
          </a:p>
          <a:p>
            <a:pPr marL="628650" lvl="1" indent="-171450">
              <a:buFont typeface="Arial" pitchFamily="34" charset="0"/>
              <a:buChar char="•"/>
            </a:pPr>
            <a:r>
              <a:rPr lang="en-US" baseline="0" dirty="0" smtClean="0"/>
              <a:t>Diverse cross-functional collection of various </a:t>
            </a:r>
            <a:r>
              <a:rPr lang="en-US" baseline="0" dirty="0" err="1" smtClean="0"/>
              <a:t>dev</a:t>
            </a:r>
            <a:r>
              <a:rPr lang="en-US" baseline="0" dirty="0" smtClean="0"/>
              <a:t> types</a:t>
            </a:r>
          </a:p>
          <a:p>
            <a:pPr marL="1085850" lvl="2" indent="-171450">
              <a:buFont typeface="Arial" pitchFamily="34" charset="0"/>
              <a:buChar char="•"/>
            </a:pPr>
            <a:r>
              <a:rPr lang="en-US" baseline="0" dirty="0" smtClean="0"/>
              <a:t>Traditionally referred to as architects, programmers, testers, DBA’s, etc.</a:t>
            </a:r>
          </a:p>
          <a:p>
            <a:pPr marL="628650" lvl="1" indent="-171450">
              <a:buFont typeface="Arial" pitchFamily="34" charset="0"/>
              <a:buChar char="•"/>
            </a:pPr>
            <a:r>
              <a:rPr lang="en-US" baseline="0" dirty="0" smtClean="0"/>
              <a:t>Typically 5 to 9 people; if more people on project they’re typically broken into multiple scrum teams</a:t>
            </a:r>
          </a:p>
        </p:txBody>
      </p:sp>
      <p:sp>
        <p:nvSpPr>
          <p:cNvPr id="4" name="Slide Number Placeholder 3"/>
          <p:cNvSpPr>
            <a:spLocks noGrp="1"/>
          </p:cNvSpPr>
          <p:nvPr>
            <p:ph type="sldNum" sz="quarter" idx="10"/>
          </p:nvPr>
        </p:nvSpPr>
        <p:spPr/>
        <p:txBody>
          <a:bodyPr/>
          <a:lstStyle/>
          <a:p>
            <a:fld id="{A701DD6D-5BCE-4FA7-812E-C9F26B3610CC}" type="slidenum">
              <a:rPr lang="en-US" smtClean="0"/>
              <a:t>12</a:t>
            </a:fld>
            <a:endParaRPr lang="en-US"/>
          </a:p>
        </p:txBody>
      </p:sp>
    </p:spTree>
    <p:extLst>
      <p:ext uri="{BB962C8B-B14F-4D97-AF65-F5344CB8AC3E}">
        <p14:creationId xmlns:p14="http://schemas.microsoft.com/office/powerpoint/2010/main" val="9756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Who Does the Grooming?</a:t>
            </a:r>
          </a:p>
          <a:p>
            <a:r>
              <a:rPr lang="en-US" dirty="0" smtClean="0"/>
              <a:t>Grooming the product backlog is an ongoing collaborative effort led by the product owner and including significant participation from internal and external stakeholders as well as the </a:t>
            </a:r>
            <a:r>
              <a:rPr lang="en-US" dirty="0" err="1" smtClean="0"/>
              <a:t>ScrumMaster</a:t>
            </a:r>
            <a:r>
              <a:rPr lang="en-US" dirty="0" smtClean="0"/>
              <a:t> and development team</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When Does Grooming Take Place?</a:t>
            </a:r>
          </a:p>
          <a:p>
            <a:r>
              <a:rPr lang="en-US" dirty="0" smtClean="0"/>
              <a:t>The Scrum framework only indicates that grooming needs to happen; it doesn’t specify </a:t>
            </a:r>
            <a:r>
              <a:rPr lang="en-US" i="1" dirty="0" smtClean="0"/>
              <a:t>when</a:t>
            </a:r>
            <a:r>
              <a:rPr lang="en-US" dirty="0" smtClean="0"/>
              <a:t> it should happen. So when does grooming actually take place?</a:t>
            </a:r>
          </a:p>
          <a:p>
            <a:r>
              <a:rPr lang="en-US" dirty="0" smtClean="0"/>
              <a:t>We expect the product backlog to evolve constantly rather than being locked down early and changed only through a secondary process for handling exceptional, undesirable occurrences. </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76</a:t>
            </a:fld>
            <a:endParaRPr lang="en-US"/>
          </a:p>
        </p:txBody>
      </p:sp>
    </p:spTree>
    <p:extLst>
      <p:ext uri="{BB962C8B-B14F-4D97-AF65-F5344CB8AC3E}">
        <p14:creationId xmlns:p14="http://schemas.microsoft.com/office/powerpoint/2010/main" val="41324322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Estimate as a Team</a:t>
            </a:r>
            <a:r>
              <a:rPr lang="en-US" b="0" dirty="0" smtClean="0"/>
              <a:t>:</a:t>
            </a:r>
            <a:r>
              <a:rPr lang="en-US" b="0" baseline="0" dirty="0" smtClean="0"/>
              <a:t> </a:t>
            </a:r>
            <a:r>
              <a:rPr lang="en-US" dirty="0" smtClean="0"/>
              <a:t>The people who will do the work collectively provide the estimates.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p:txBody>
      </p:sp>
      <p:sp>
        <p:nvSpPr>
          <p:cNvPr id="4" name="Slide Number Placeholder 3"/>
          <p:cNvSpPr>
            <a:spLocks noGrp="1"/>
          </p:cNvSpPr>
          <p:nvPr>
            <p:ph type="sldNum" sz="quarter" idx="10"/>
          </p:nvPr>
        </p:nvSpPr>
        <p:spPr/>
        <p:txBody>
          <a:bodyPr/>
          <a:lstStyle/>
          <a:p>
            <a:fld id="{A701DD6D-5BCE-4FA7-812E-C9F26B3610CC}" type="slidenum">
              <a:rPr lang="en-US" smtClean="0"/>
              <a:t>82</a:t>
            </a:fld>
            <a:endParaRPr lang="en-US"/>
          </a:p>
        </p:txBody>
      </p:sp>
    </p:spTree>
    <p:extLst>
      <p:ext uri="{BB962C8B-B14F-4D97-AF65-F5344CB8AC3E}">
        <p14:creationId xmlns:p14="http://schemas.microsoft.com/office/powerpoint/2010/main" val="1659165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rules of Planning Poker are as follows:</a:t>
            </a:r>
          </a:p>
          <a:p>
            <a:r>
              <a:rPr lang="en-US" b="1" dirty="0" smtClean="0"/>
              <a:t>1.</a:t>
            </a:r>
            <a:r>
              <a:rPr lang="en-US" dirty="0" smtClean="0"/>
              <a:t> The product owner selects a PBI to be estimated and reads the item to the team.</a:t>
            </a:r>
          </a:p>
          <a:p>
            <a:r>
              <a:rPr lang="en-US" b="1" dirty="0" smtClean="0"/>
              <a:t>2.</a:t>
            </a:r>
            <a:r>
              <a:rPr lang="en-US" dirty="0" smtClean="0"/>
              <a:t> Development team members discuss the item and ask clarifying questions to the product owner, who answers the questions.</a:t>
            </a:r>
          </a:p>
          <a:p>
            <a:r>
              <a:rPr lang="en-US" b="1" dirty="0" smtClean="0"/>
              <a:t>3.</a:t>
            </a:r>
            <a:r>
              <a:rPr lang="en-US" dirty="0" smtClean="0"/>
              <a:t> Each estimator privately selects a card representing his estimate.</a:t>
            </a:r>
          </a:p>
          <a:p>
            <a:r>
              <a:rPr lang="en-US" b="1" dirty="0" smtClean="0"/>
              <a:t>4.</a:t>
            </a:r>
            <a:r>
              <a:rPr lang="en-US" dirty="0" smtClean="0"/>
              <a:t> Once each estimator has made a private selection, all private estimates are simultaneously exposed to all estimators.</a:t>
            </a:r>
          </a:p>
          <a:p>
            <a:r>
              <a:rPr lang="en-US" b="1" dirty="0" smtClean="0"/>
              <a:t>5.</a:t>
            </a:r>
            <a:r>
              <a:rPr lang="en-US" dirty="0" smtClean="0"/>
              <a:t> If everyone selects the same card, we have consensus, and that consensus number becomes the PBI estimate.</a:t>
            </a:r>
          </a:p>
          <a:p>
            <a:r>
              <a:rPr lang="en-US" b="1" dirty="0" smtClean="0"/>
              <a:t>6.</a:t>
            </a:r>
            <a:r>
              <a:rPr lang="en-US" dirty="0" smtClean="0"/>
              <a:t> If the estimates are not the same, the team members engage in a focused discussion to expose assumptions and misunderstandings. Typically we start by asking the high and low estimators to explain or justify their estimates.</a:t>
            </a:r>
          </a:p>
          <a:p>
            <a:r>
              <a:rPr lang="en-US" b="1" dirty="0" smtClean="0"/>
              <a:t>7.</a:t>
            </a:r>
            <a:r>
              <a:rPr lang="en-US" dirty="0" smtClean="0"/>
              <a:t> After the discussion, we return to step 3 and repeat until consensus is reached.</a:t>
            </a:r>
          </a:p>
          <a:p>
            <a:endParaRPr lang="en-US" b="1" dirty="0" smtClean="0"/>
          </a:p>
          <a:p>
            <a:r>
              <a:rPr lang="en-US" b="1" dirty="0" smtClean="0"/>
              <a:t>Benefits</a:t>
            </a:r>
          </a:p>
          <a:p>
            <a:r>
              <a:rPr lang="en-US" dirty="0" smtClean="0"/>
              <a:t>Planning Poker brings together the diverse team of people who will do the work and allows them to reach consensus on an accurate estimate that is frequently much better than any one individual could produce.</a:t>
            </a:r>
          </a:p>
          <a:p>
            <a:endParaRPr lang="en-US" dirty="0" smtClean="0"/>
          </a:p>
        </p:txBody>
      </p:sp>
      <p:sp>
        <p:nvSpPr>
          <p:cNvPr id="4" name="Slide Number Placeholder 3"/>
          <p:cNvSpPr>
            <a:spLocks noGrp="1"/>
          </p:cNvSpPr>
          <p:nvPr>
            <p:ph type="sldNum" sz="quarter" idx="10"/>
          </p:nvPr>
        </p:nvSpPr>
        <p:spPr/>
        <p:txBody>
          <a:bodyPr/>
          <a:lstStyle/>
          <a:p>
            <a:fld id="{A701DD6D-5BCE-4FA7-812E-C9F26B3610CC}" type="slidenum">
              <a:rPr lang="en-US" smtClean="0"/>
              <a:t>84</a:t>
            </a:fld>
            <a:endParaRPr lang="en-US"/>
          </a:p>
        </p:txBody>
      </p:sp>
    </p:spTree>
    <p:extLst>
      <p:ext uri="{BB962C8B-B14F-4D97-AF65-F5344CB8AC3E}">
        <p14:creationId xmlns:p14="http://schemas.microsoft.com/office/powerpoint/2010/main" val="21193171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would expect a team that is aggressively trying to improve itself and is focused on delivering features in accordance with a robust definition of done and low technical debt (see </a:t>
            </a:r>
            <a:r>
              <a:rPr lang="en-US" dirty="0" smtClean="0">
                <a:hlinkClick r:id="rId3"/>
              </a:rPr>
              <a:t>Chapter 8</a:t>
            </a:r>
            <a:r>
              <a:rPr lang="en-US" dirty="0" smtClean="0"/>
              <a:t>) to see an increase in velocity. Well, at least an increase up to a certain point, at which time its velocity will likely plateau (more like trend 2 in </a:t>
            </a:r>
            <a:r>
              <a:rPr lang="en-US" dirty="0" smtClean="0">
                <a:hlinkClick r:id="rId4"/>
              </a:rPr>
              <a:t>Figure 7.13</a:t>
            </a:r>
            <a:r>
              <a:rPr lang="en-US" dirty="0" smtClean="0"/>
              <a:t>).</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88</a:t>
            </a:fld>
            <a:endParaRPr lang="en-US"/>
          </a:p>
        </p:txBody>
      </p:sp>
    </p:spTree>
    <p:extLst>
      <p:ext uri="{BB962C8B-B14F-4D97-AF65-F5344CB8AC3E}">
        <p14:creationId xmlns:p14="http://schemas.microsoft.com/office/powerpoint/2010/main" val="118384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90</a:t>
            </a:fld>
            <a:endParaRPr lang="en-US"/>
          </a:p>
        </p:txBody>
      </p:sp>
    </p:spTree>
    <p:extLst>
      <p:ext uri="{BB962C8B-B14F-4D97-AF65-F5344CB8AC3E}">
        <p14:creationId xmlns:p14="http://schemas.microsoft.com/office/powerpoint/2010/main" val="95618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Product owner has vision of what he wants to create</a:t>
            </a:r>
          </a:p>
          <a:p>
            <a:pPr marL="228600" indent="-228600">
              <a:buFont typeface="+mj-lt"/>
              <a:buAutoNum type="arabicPeriod"/>
            </a:pPr>
            <a:r>
              <a:rPr lang="en-US" dirty="0" smtClean="0"/>
              <a:t>Activity called “grooming” performed to break vision into prioritized list of features call product backlog</a:t>
            </a:r>
          </a:p>
          <a:p>
            <a:pPr marL="228600" indent="-228600">
              <a:buFont typeface="+mj-lt"/>
              <a:buAutoNum type="arabicPeriod"/>
            </a:pPr>
            <a:r>
              <a:rPr lang="en-US" dirty="0" smtClean="0"/>
              <a:t>Sprint starts with spring planning in</a:t>
            </a:r>
            <a:r>
              <a:rPr lang="en-US" baseline="0" dirty="0" smtClean="0"/>
              <a:t> which subset of product backlog selected to be implemented during sprint (this subset called the sprint backlog)</a:t>
            </a:r>
          </a:p>
          <a:p>
            <a:pPr marL="685800" lvl="1" indent="-228600">
              <a:buFont typeface="+mj-lt"/>
              <a:buAutoNum type="arabicPeriod"/>
            </a:pPr>
            <a:r>
              <a:rPr lang="en-US" baseline="0" dirty="0" smtClean="0"/>
              <a:t>Items in the sprint backlog broken into tasks which are estimated </a:t>
            </a:r>
          </a:p>
          <a:p>
            <a:pPr marL="685800" lvl="1" indent="-228600">
              <a:buFont typeface="+mj-lt"/>
              <a:buAutoNum type="arabicPeriod"/>
            </a:pPr>
            <a:r>
              <a:rPr lang="en-US" baseline="0" dirty="0" smtClean="0"/>
              <a:t>Breaking items into sprint backlog gives team confidence they’ve selected an amount of work that can reasonably be completed in the sprint</a:t>
            </a:r>
            <a:endParaRPr lang="en-US" dirty="0" smtClean="0"/>
          </a:p>
          <a:p>
            <a:pPr marL="228600" indent="-228600">
              <a:buFont typeface="+mj-lt"/>
              <a:buAutoNum type="arabicPeriod"/>
            </a:pPr>
            <a:r>
              <a:rPr lang="en-US" dirty="0" smtClean="0"/>
              <a:t>Sprint</a:t>
            </a:r>
            <a:r>
              <a:rPr lang="en-US" baseline="0" dirty="0" smtClean="0"/>
              <a:t> execution does the work to complete the sprint backlog</a:t>
            </a:r>
          </a:p>
          <a:p>
            <a:pPr marL="228600" indent="-228600">
              <a:buFont typeface="+mj-lt"/>
              <a:buAutoNum type="arabicPeriod"/>
            </a:pPr>
            <a:r>
              <a:rPr lang="en-US" baseline="0" dirty="0" smtClean="0"/>
              <a:t>Sprint ends with review &amp; retrospective</a:t>
            </a:r>
            <a:endParaRPr lang="en-US" dirty="0" smtClean="0"/>
          </a:p>
          <a:p>
            <a:pPr marL="228600" indent="-228600">
              <a:buFont typeface="+mj-lt"/>
              <a:buAutoNum type="arabicPeriod"/>
            </a:pPr>
            <a:r>
              <a:rPr lang="en-US" dirty="0" smtClean="0"/>
              <a:t>Scrum cycle</a:t>
            </a:r>
            <a:r>
              <a:rPr lang="en-US" baseline="0" dirty="0" smtClean="0"/>
              <a:t> repeats with next sprint</a:t>
            </a:r>
          </a:p>
          <a:p>
            <a:pPr marL="228600" indent="-228600">
              <a:buFont typeface="+mj-lt"/>
              <a:buAutoNum type="arabicPeriod"/>
            </a:pPr>
            <a:r>
              <a:rPr lang="en-US" baseline="0" dirty="0" smtClean="0"/>
              <a:t>After appropriate number of sprints, product owner’s vision will be realized and product can be released</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13</a:t>
            </a:fld>
            <a:endParaRPr lang="en-US"/>
          </a:p>
        </p:txBody>
      </p:sp>
    </p:spTree>
    <p:extLst>
      <p:ext uri="{BB962C8B-B14F-4D97-AF65-F5344CB8AC3E}">
        <p14:creationId xmlns:p14="http://schemas.microsoft.com/office/powerpoint/2010/main" val="625495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Product owner has vision of what he wants to create</a:t>
            </a:r>
          </a:p>
          <a:p>
            <a:pPr marL="228600" indent="-228600">
              <a:buFont typeface="+mj-lt"/>
              <a:buAutoNum type="arabicPeriod"/>
            </a:pPr>
            <a:r>
              <a:rPr lang="en-US" dirty="0" smtClean="0"/>
              <a:t>Activity called “grooming” performed to break vision into prioritized list of features call product backlog</a:t>
            </a:r>
          </a:p>
          <a:p>
            <a:pPr marL="228600" indent="-228600">
              <a:buFont typeface="+mj-lt"/>
              <a:buAutoNum type="arabicPeriod"/>
            </a:pPr>
            <a:r>
              <a:rPr lang="en-US" dirty="0" smtClean="0"/>
              <a:t>Sprint starts with spring planning in</a:t>
            </a:r>
            <a:r>
              <a:rPr lang="en-US" baseline="0" dirty="0" smtClean="0"/>
              <a:t> which subset of product backlog selected to be implemented during sprint (this subset called the sprint backlog)</a:t>
            </a:r>
          </a:p>
          <a:p>
            <a:pPr marL="685800" lvl="1" indent="-228600">
              <a:buFont typeface="+mj-lt"/>
              <a:buAutoNum type="arabicPeriod"/>
            </a:pPr>
            <a:r>
              <a:rPr lang="en-US" baseline="0" dirty="0" smtClean="0"/>
              <a:t>Items in the sprint backlog broken into tasks which are estimated </a:t>
            </a:r>
          </a:p>
          <a:p>
            <a:pPr marL="685800" lvl="1" indent="-228600">
              <a:buFont typeface="+mj-lt"/>
              <a:buAutoNum type="arabicPeriod"/>
            </a:pPr>
            <a:r>
              <a:rPr lang="en-US" baseline="0" dirty="0" smtClean="0"/>
              <a:t>Breaking items into sprint backlog gives team confidence they’ve selected an amount of work that can reasonably be completed in the sprint</a:t>
            </a:r>
            <a:endParaRPr lang="en-US" dirty="0" smtClean="0"/>
          </a:p>
          <a:p>
            <a:pPr marL="228600" indent="-228600">
              <a:buFont typeface="+mj-lt"/>
              <a:buAutoNum type="arabicPeriod"/>
            </a:pPr>
            <a:r>
              <a:rPr lang="en-US" dirty="0" smtClean="0"/>
              <a:t>Sprint</a:t>
            </a:r>
            <a:r>
              <a:rPr lang="en-US" baseline="0" dirty="0" smtClean="0"/>
              <a:t> execution does the work to complete the sprint backlog</a:t>
            </a:r>
          </a:p>
          <a:p>
            <a:pPr marL="228600" indent="-228600">
              <a:buFont typeface="+mj-lt"/>
              <a:buAutoNum type="arabicPeriod"/>
            </a:pPr>
            <a:r>
              <a:rPr lang="en-US" baseline="0" dirty="0" smtClean="0"/>
              <a:t>Sprint ends with review &amp; retrospective</a:t>
            </a:r>
            <a:endParaRPr lang="en-US" dirty="0" smtClean="0"/>
          </a:p>
          <a:p>
            <a:pPr marL="228600" indent="-228600">
              <a:buFont typeface="+mj-lt"/>
              <a:buAutoNum type="arabicPeriod"/>
            </a:pPr>
            <a:r>
              <a:rPr lang="en-US" dirty="0" smtClean="0"/>
              <a:t>Scrum cycle</a:t>
            </a:r>
            <a:r>
              <a:rPr lang="en-US" baseline="0" dirty="0" smtClean="0"/>
              <a:t> repeats with next sprint</a:t>
            </a:r>
          </a:p>
          <a:p>
            <a:pPr marL="228600" indent="-228600">
              <a:buFont typeface="+mj-lt"/>
              <a:buAutoNum type="arabicPeriod"/>
            </a:pPr>
            <a:r>
              <a:rPr lang="en-US" baseline="0" dirty="0" smtClean="0"/>
              <a:t>After appropriate number of sprints, product owner’s vision will be realized and product can be released</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14</a:t>
            </a:fld>
            <a:endParaRPr lang="en-US"/>
          </a:p>
        </p:txBody>
      </p:sp>
    </p:spTree>
    <p:extLst>
      <p:ext uri="{BB962C8B-B14F-4D97-AF65-F5344CB8AC3E}">
        <p14:creationId xmlns:p14="http://schemas.microsoft.com/office/powerpoint/2010/main" val="62549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15</a:t>
            </a:fld>
            <a:endParaRPr lang="en-US"/>
          </a:p>
        </p:txBody>
      </p:sp>
    </p:spTree>
    <p:extLst>
      <p:ext uri="{BB962C8B-B14F-4D97-AF65-F5344CB8AC3E}">
        <p14:creationId xmlns:p14="http://schemas.microsoft.com/office/powerpoint/2010/main" val="625495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Sprints should always have the same duration</a:t>
            </a:r>
          </a:p>
          <a:p>
            <a:pPr marL="0" indent="0">
              <a:buFont typeface="+mj-lt"/>
              <a:buNone/>
            </a:pPr>
            <a:r>
              <a:rPr lang="en-US" dirty="0" smtClean="0"/>
              <a:t>Do not permit any goal-altering changes in scope or personnel</a:t>
            </a:r>
            <a:r>
              <a:rPr lang="en-US" baseline="0" dirty="0" smtClean="0"/>
              <a:t> during a sprint</a:t>
            </a:r>
            <a:endParaRPr lang="en-US" dirty="0"/>
          </a:p>
        </p:txBody>
      </p:sp>
      <p:sp>
        <p:nvSpPr>
          <p:cNvPr id="4" name="Slide Number Placeholder 3"/>
          <p:cNvSpPr>
            <a:spLocks noGrp="1"/>
          </p:cNvSpPr>
          <p:nvPr>
            <p:ph type="sldNum" sz="quarter" idx="10"/>
          </p:nvPr>
        </p:nvSpPr>
        <p:spPr/>
        <p:txBody>
          <a:bodyPr/>
          <a:lstStyle/>
          <a:p>
            <a:fld id="{A701DD6D-5BCE-4FA7-812E-C9F26B3610CC}" type="slidenum">
              <a:rPr lang="en-US" smtClean="0"/>
              <a:t>16</a:t>
            </a:fld>
            <a:endParaRPr lang="en-US"/>
          </a:p>
        </p:txBody>
      </p:sp>
    </p:spTree>
    <p:extLst>
      <p:ext uri="{BB962C8B-B14F-4D97-AF65-F5344CB8AC3E}">
        <p14:creationId xmlns:p14="http://schemas.microsoft.com/office/powerpoint/2010/main" val="625495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Sprints should always have the same duration</a:t>
            </a:r>
          </a:p>
          <a:p>
            <a:pPr marL="0" indent="0">
              <a:buFont typeface="+mj-lt"/>
              <a:buNone/>
            </a:pPr>
            <a:r>
              <a:rPr lang="en-US" dirty="0" smtClean="0"/>
              <a:t>Do not permit any goal-altering changes in scope or personnel</a:t>
            </a:r>
            <a:r>
              <a:rPr lang="en-US" baseline="0" dirty="0" smtClean="0"/>
              <a:t> during a sprint</a:t>
            </a:r>
          </a:p>
          <a:p>
            <a:pPr marL="0" indent="0">
              <a:buFont typeface="+mj-lt"/>
              <a:buNone/>
            </a:pPr>
            <a:r>
              <a:rPr lang="en-US" baseline="0" dirty="0" smtClean="0"/>
              <a:t>Sustainable pace - Team selects items from product backlog that can be completed at a </a:t>
            </a:r>
            <a:r>
              <a:rPr lang="en-US" b="1" baseline="0" dirty="0" smtClean="0"/>
              <a:t>sustainable pace</a:t>
            </a:r>
            <a:endParaRPr lang="en-US" b="0" baseline="0" dirty="0" smtClean="0"/>
          </a:p>
          <a:p>
            <a:pPr marL="0" indent="0">
              <a:buFont typeface="+mj-lt"/>
              <a:buNone/>
            </a:pPr>
            <a:r>
              <a:rPr lang="en-US" baseline="0" dirty="0" smtClean="0"/>
              <a:t>Sprint backlog – Team breaks down items from product backlog into tasks (estimated using hours)</a:t>
            </a:r>
          </a:p>
          <a:p>
            <a:pPr marL="171450" indent="-171450">
              <a:buFont typeface="Arial" pitchFamily="34" charset="0"/>
              <a:buChar char="•"/>
            </a:pPr>
            <a:r>
              <a:rPr lang="en-US" b="1" baseline="0" dirty="0" smtClean="0"/>
              <a:t>Just-in-time</a:t>
            </a:r>
            <a:r>
              <a:rPr lang="en-US" b="0" baseline="0" dirty="0" smtClean="0"/>
              <a:t> planning</a:t>
            </a:r>
          </a:p>
          <a:p>
            <a:pPr marL="0" indent="0">
              <a:buFont typeface="Arial" pitchFamily="34" charset="0"/>
              <a:buNone/>
            </a:pPr>
            <a:r>
              <a:rPr lang="en-US" b="0" baseline="0" dirty="0" smtClean="0"/>
              <a:t>Sprint planning typically 4-to-8 hours for two-week sprints</a:t>
            </a:r>
          </a:p>
        </p:txBody>
      </p:sp>
      <p:sp>
        <p:nvSpPr>
          <p:cNvPr id="4" name="Slide Number Placeholder 3"/>
          <p:cNvSpPr>
            <a:spLocks noGrp="1"/>
          </p:cNvSpPr>
          <p:nvPr>
            <p:ph type="sldNum" sz="quarter" idx="10"/>
          </p:nvPr>
        </p:nvSpPr>
        <p:spPr/>
        <p:txBody>
          <a:bodyPr/>
          <a:lstStyle/>
          <a:p>
            <a:fld id="{A701DD6D-5BCE-4FA7-812E-C9F26B3610CC}" type="slidenum">
              <a:rPr lang="en-US" smtClean="0"/>
              <a:t>17</a:t>
            </a:fld>
            <a:endParaRPr lang="en-US"/>
          </a:p>
        </p:txBody>
      </p:sp>
    </p:spTree>
    <p:extLst>
      <p:ext uri="{BB962C8B-B14F-4D97-AF65-F5344CB8AC3E}">
        <p14:creationId xmlns:p14="http://schemas.microsoft.com/office/powerpoint/2010/main" val="625495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2/1/2017</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B6F15528-21DE-4FAA-801E-634DDDAF4B2B}"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2/1/2017</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2/1/2017</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1D8BD707-D9CF-40AE-B4C6-C98DA3205C09}" type="datetimeFigureOut">
              <a:rPr lang="en-US" smtClean="0"/>
              <a:pPr/>
              <a:t>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2/1/2017</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B6F15528-21DE-4FAA-801E-634DDDAF4B2B}"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1D8BD707-D9CF-40AE-B4C6-C98DA3205C09}" type="datetimeFigureOut">
              <a:rPr lang="en-US" smtClean="0"/>
              <a:pPr/>
              <a:t>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B6F15528-21DE-4FAA-801E-634DDDAF4B2B}"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2/1/2017</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1D8BD707-D9CF-40AE-B4C6-C98DA3205C09}" type="datetimeFigureOut">
              <a:rPr lang="en-US" smtClean="0"/>
              <a:pPr/>
              <a:t>2/1/2017</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1D8BD707-D9CF-40AE-B4C6-C98DA3205C09}" type="datetimeFigureOut">
              <a:rPr lang="en-US" smtClean="0"/>
              <a:pPr/>
              <a:t>2/1/2017</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B6F15528-21DE-4FAA-801E-634DDDAF4B2B}"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Ray Mitchell III</a:t>
            </a:r>
            <a:endParaRPr lang="en-US" dirty="0"/>
          </a:p>
        </p:txBody>
      </p:sp>
      <p:sp>
        <p:nvSpPr>
          <p:cNvPr id="2" name="Title 1"/>
          <p:cNvSpPr>
            <a:spLocks noGrp="1"/>
          </p:cNvSpPr>
          <p:nvPr>
            <p:ph type="ctrTitle"/>
          </p:nvPr>
        </p:nvSpPr>
        <p:spPr/>
        <p:txBody>
          <a:bodyPr>
            <a:normAutofit/>
          </a:bodyPr>
          <a:lstStyle/>
          <a:p>
            <a:r>
              <a:rPr lang="en-US" sz="3600" dirty="0" smtClean="0"/>
              <a:t>Agile Software Development</a:t>
            </a:r>
            <a:br>
              <a:rPr lang="en-US" sz="3600" dirty="0" smtClean="0"/>
            </a:br>
            <a:r>
              <a:rPr lang="en-US" sz="3600" dirty="0" smtClean="0"/>
              <a:t>with Scrum</a:t>
            </a:r>
            <a:endParaRPr lang="en-US" sz="3600" dirty="0"/>
          </a:p>
        </p:txBody>
      </p:sp>
    </p:spTree>
    <p:extLst>
      <p:ext uri="{BB962C8B-B14F-4D97-AF65-F5344CB8AC3E}">
        <p14:creationId xmlns:p14="http://schemas.microsoft.com/office/powerpoint/2010/main" val="600244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8426" y="3429000"/>
            <a:ext cx="6251574" cy="2209800"/>
          </a:xfrm>
        </p:spPr>
        <p:txBody>
          <a:bodyPr>
            <a:normAutofit/>
          </a:bodyPr>
          <a:lstStyle/>
          <a:p>
            <a:pPr marL="0" indent="0" algn="ctr">
              <a:buNone/>
            </a:pPr>
            <a:r>
              <a:rPr lang="en-US" dirty="0" smtClean="0"/>
              <a:t>   Topics:</a:t>
            </a:r>
          </a:p>
          <a:p>
            <a:pPr marL="274320" lvl="1" indent="0" algn="ctr">
              <a:buNone/>
            </a:pPr>
            <a:r>
              <a:rPr lang="en-US" dirty="0" smtClean="0"/>
              <a:t>Overview</a:t>
            </a:r>
          </a:p>
          <a:p>
            <a:pPr lvl="1" algn="ctr"/>
            <a:r>
              <a:rPr lang="en-US" dirty="0" smtClean="0"/>
              <a:t>Scrum Roles</a:t>
            </a:r>
          </a:p>
          <a:p>
            <a:pPr lvl="1" algn="ctr"/>
            <a:r>
              <a:rPr lang="en-US" dirty="0" smtClean="0"/>
              <a:t>Scrum Activities &amp; Artifacts</a:t>
            </a:r>
          </a:p>
          <a:p>
            <a:endParaRPr lang="en-US" dirty="0"/>
          </a:p>
        </p:txBody>
      </p:sp>
      <p:sp>
        <p:nvSpPr>
          <p:cNvPr id="2" name="Title 1"/>
          <p:cNvSpPr>
            <a:spLocks noGrp="1"/>
          </p:cNvSpPr>
          <p:nvPr>
            <p:ph type="title"/>
          </p:nvPr>
        </p:nvSpPr>
        <p:spPr/>
        <p:txBody>
          <a:bodyPr/>
          <a:lstStyle/>
          <a:p>
            <a:r>
              <a:rPr lang="en-US" dirty="0" smtClean="0"/>
              <a:t>Scrum Framework</a:t>
            </a:r>
            <a:endParaRPr lang="en-US" dirty="0"/>
          </a:p>
        </p:txBody>
      </p:sp>
    </p:spTree>
    <p:extLst>
      <p:ext uri="{BB962C8B-B14F-4D97-AF65-F5344CB8AC3E}">
        <p14:creationId xmlns:p14="http://schemas.microsoft.com/office/powerpoint/2010/main" val="3939193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p:txBody>
          <a:bodyPr/>
          <a:lstStyle/>
          <a:p>
            <a:r>
              <a:rPr lang="en-US" dirty="0" smtClean="0"/>
              <a:t>Scrum is a framework for organizing and managing work</a:t>
            </a:r>
          </a:p>
          <a:p>
            <a:r>
              <a:rPr lang="en-US" dirty="0" smtClean="0"/>
              <a:t>Based on set of values, principles, and practices</a:t>
            </a:r>
          </a:p>
          <a:p>
            <a:pPr lvl="1"/>
            <a:r>
              <a:rPr lang="en-US" dirty="0" smtClean="0"/>
              <a:t>Provide foundation to which your organization will add unique implementation</a:t>
            </a:r>
          </a:p>
          <a:p>
            <a:r>
              <a:rPr lang="en-US" dirty="0" smtClean="0"/>
              <a:t>Scrum is like foundation and walls of building</a:t>
            </a:r>
            <a:endParaRPr lang="en-US" dirty="0"/>
          </a:p>
          <a:p>
            <a:pPr lvl="1"/>
            <a:r>
              <a:rPr lang="en-US" dirty="0" smtClean="0"/>
              <a:t>You customize internal structure</a:t>
            </a:r>
          </a:p>
          <a:p>
            <a:r>
              <a:rPr lang="en-US" dirty="0" smtClean="0"/>
              <a:t>Scrum is people-centric based on principals:</a:t>
            </a:r>
          </a:p>
          <a:p>
            <a:pPr lvl="1"/>
            <a:r>
              <a:rPr lang="en-US" dirty="0" smtClean="0"/>
              <a:t>Honesty, openness, courage, respect, focus, trust, empowerment, collaboration</a:t>
            </a:r>
          </a:p>
        </p:txBody>
      </p:sp>
    </p:spTree>
    <p:extLst>
      <p:ext uri="{BB962C8B-B14F-4D97-AF65-F5344CB8AC3E}">
        <p14:creationId xmlns:p14="http://schemas.microsoft.com/office/powerpoint/2010/main" val="5795780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Roles</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Scrum development consists of one or more scrum teams:</a:t>
            </a:r>
            <a:endParaRPr lang="en-US" dirty="0"/>
          </a:p>
        </p:txBody>
      </p:sp>
      <p:sp>
        <p:nvSpPr>
          <p:cNvPr id="5" name="Content Placeholder 4"/>
          <p:cNvSpPr>
            <a:spLocks noGrp="1"/>
          </p:cNvSpPr>
          <p:nvPr>
            <p:ph sz="half" idx="2"/>
          </p:nvPr>
        </p:nvSpPr>
        <p:spPr/>
        <p:txBody>
          <a:bodyPr>
            <a:normAutofit fontScale="92500" lnSpcReduction="10000"/>
          </a:bodyPr>
          <a:lstStyle/>
          <a:p>
            <a:r>
              <a:rPr lang="en-US" dirty="0" smtClean="0"/>
              <a:t>Three scrum roles:</a:t>
            </a:r>
          </a:p>
          <a:p>
            <a:pPr lvl="1"/>
            <a:r>
              <a:rPr lang="en-US" dirty="0" smtClean="0"/>
              <a:t>Product owner</a:t>
            </a:r>
          </a:p>
          <a:p>
            <a:pPr lvl="2"/>
            <a:r>
              <a:rPr lang="en-US" dirty="0" smtClean="0"/>
              <a:t>Responsible for what will be developed and in what order</a:t>
            </a:r>
          </a:p>
          <a:p>
            <a:pPr lvl="1"/>
            <a:r>
              <a:rPr lang="en-US" dirty="0" err="1" smtClean="0"/>
              <a:t>ScrumMaster</a:t>
            </a:r>
            <a:endParaRPr lang="en-US" dirty="0" smtClean="0"/>
          </a:p>
          <a:p>
            <a:pPr lvl="2"/>
            <a:r>
              <a:rPr lang="en-US" dirty="0" smtClean="0"/>
              <a:t>Responsible for guiding team in creating own process using scrum framework</a:t>
            </a:r>
          </a:p>
          <a:p>
            <a:pPr lvl="1"/>
            <a:r>
              <a:rPr lang="en-US" dirty="0" smtClean="0"/>
              <a:t>Development team</a:t>
            </a:r>
          </a:p>
          <a:p>
            <a:pPr lvl="2"/>
            <a:r>
              <a:rPr lang="en-US" dirty="0" smtClean="0"/>
              <a:t>Responsible for determining how to deliver what product owner has asked for</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90800"/>
            <a:ext cx="4038600" cy="3249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95780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Activities &amp; Artifacts</a:t>
            </a:r>
            <a:endParaRPr lang="en-US" dirty="0"/>
          </a:p>
        </p:txBody>
      </p:sp>
      <p:sp>
        <p:nvSpPr>
          <p:cNvPr id="3" name="Content Placeholder 2"/>
          <p:cNvSpPr>
            <a:spLocks noGrp="1"/>
          </p:cNvSpPr>
          <p:nvPr>
            <p:ph sz="quarter" idx="1"/>
          </p:nvPr>
        </p:nvSpPr>
        <p:spPr/>
        <p:txBody>
          <a:bodyPr/>
          <a:lstStyle/>
          <a:p>
            <a:r>
              <a:rPr lang="en-US" dirty="0" smtClean="0"/>
              <a:t>The scrum process:</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89" y="2057400"/>
            <a:ext cx="7858125"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9578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Backlog</a:t>
            </a:r>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r>
              <a:rPr lang="en-US" dirty="0"/>
              <a:t>Most valuable work always done first</a:t>
            </a:r>
          </a:p>
          <a:p>
            <a:r>
              <a:rPr lang="en-US" dirty="0" smtClean="0"/>
              <a:t>Product owner keeps </a:t>
            </a:r>
            <a:r>
              <a:rPr lang="en-US" b="1" dirty="0" smtClean="0"/>
              <a:t>product backlog </a:t>
            </a:r>
            <a:r>
              <a:rPr lang="en-US" dirty="0" smtClean="0"/>
              <a:t>in prioritized order</a:t>
            </a:r>
          </a:p>
          <a:p>
            <a:pPr lvl="1"/>
            <a:r>
              <a:rPr lang="en-US" dirty="0" smtClean="0"/>
              <a:t>Collaborates with stakeholders</a:t>
            </a:r>
          </a:p>
          <a:p>
            <a:pPr lvl="1"/>
            <a:r>
              <a:rPr lang="en-US" dirty="0" smtClean="0"/>
              <a:t>Collaborates with development team</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41" y="1752600"/>
            <a:ext cx="3883129"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0758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Backlog (cont’d)</a:t>
            </a:r>
            <a:endParaRPr lang="en-US" dirty="0"/>
          </a:p>
        </p:txBody>
      </p:sp>
      <p:sp>
        <p:nvSpPr>
          <p:cNvPr id="4" name="Content Placeholder 3"/>
          <p:cNvSpPr>
            <a:spLocks noGrp="1"/>
          </p:cNvSpPr>
          <p:nvPr>
            <p:ph sz="quarter" idx="1"/>
          </p:nvPr>
        </p:nvSpPr>
        <p:spPr/>
        <p:txBody>
          <a:bodyPr>
            <a:normAutofit/>
          </a:bodyPr>
          <a:lstStyle/>
          <a:p>
            <a:r>
              <a:rPr lang="en-US" dirty="0" smtClean="0"/>
              <a:t>Development team estimates work required for items in </a:t>
            </a:r>
            <a:r>
              <a:rPr lang="en-US" b="1" dirty="0" smtClean="0"/>
              <a:t>product backlog</a:t>
            </a:r>
          </a:p>
          <a:p>
            <a:endParaRPr lang="en-US" dirty="0"/>
          </a:p>
          <a:p>
            <a:endParaRPr lang="en-US" dirty="0" smtClean="0"/>
          </a:p>
          <a:p>
            <a:endParaRPr lang="en-US" dirty="0"/>
          </a:p>
          <a:p>
            <a:endParaRPr lang="en-US" dirty="0" smtClean="0"/>
          </a:p>
          <a:p>
            <a:r>
              <a:rPr lang="en-US" dirty="0" smtClean="0"/>
              <a:t>Relative sizes used to estimate work</a:t>
            </a:r>
          </a:p>
          <a:p>
            <a:pPr lvl="1"/>
            <a:r>
              <a:rPr lang="en-US" dirty="0" smtClean="0"/>
              <a:t>Units used are story points or ideal days (more on this later)</a:t>
            </a:r>
          </a:p>
          <a:p>
            <a:pPr lvl="1"/>
            <a:r>
              <a:rPr lang="en-US" dirty="0" smtClean="0"/>
              <a:t>E.g. feature C is size 2 and feature E is size 8 so we can conclude that feature E is 4 times larger than feature C</a:t>
            </a:r>
            <a:endParaRPr lang="en-US" dirty="0"/>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14600"/>
            <a:ext cx="5105400" cy="170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14877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Sprints</a:t>
            </a:r>
            <a:endParaRPr lang="en-US" dirty="0"/>
          </a:p>
        </p:txBody>
      </p:sp>
      <p:sp>
        <p:nvSpPr>
          <p:cNvPr id="4" name="Content Placeholder 3"/>
          <p:cNvSpPr>
            <a:spLocks noGrp="1"/>
          </p:cNvSpPr>
          <p:nvPr>
            <p:ph sz="quarter" idx="1"/>
          </p:nvPr>
        </p:nvSpPr>
        <p:spPr/>
        <p:txBody>
          <a:bodyPr>
            <a:normAutofit lnSpcReduction="10000"/>
          </a:bodyPr>
          <a:lstStyle/>
          <a:p>
            <a:r>
              <a:rPr lang="en-US" dirty="0" smtClean="0"/>
              <a:t>Work performed in iterations (cycles) up to a calendar month called </a:t>
            </a:r>
            <a:r>
              <a:rPr lang="en-US" b="1" dirty="0" smtClean="0"/>
              <a:t>sprints</a:t>
            </a:r>
          </a:p>
          <a:p>
            <a:endParaRPr lang="en-US" dirty="0"/>
          </a:p>
          <a:p>
            <a:endParaRPr lang="en-US" dirty="0" smtClean="0"/>
          </a:p>
          <a:p>
            <a:endParaRPr lang="en-US" dirty="0"/>
          </a:p>
          <a:p>
            <a:endParaRPr lang="en-US" dirty="0" smtClean="0"/>
          </a:p>
          <a:p>
            <a:endParaRPr lang="en-US" dirty="0" smtClean="0"/>
          </a:p>
          <a:p>
            <a:endParaRPr lang="en-US" dirty="0"/>
          </a:p>
          <a:p>
            <a:r>
              <a:rPr lang="en-US" dirty="0" smtClean="0"/>
              <a:t>Sprints </a:t>
            </a:r>
            <a:r>
              <a:rPr lang="en-US" dirty="0" err="1" smtClean="0"/>
              <a:t>timeboxed</a:t>
            </a:r>
            <a:endParaRPr lang="en-US" dirty="0" smtClean="0"/>
          </a:p>
          <a:p>
            <a:pPr lvl="1"/>
            <a:r>
              <a:rPr lang="en-US" dirty="0" smtClean="0"/>
              <a:t>Always have fixed start &amp; end date</a:t>
            </a:r>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438400"/>
            <a:ext cx="6858000" cy="2631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0637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Planning</a:t>
            </a:r>
            <a:endParaRPr lang="en-US" dirty="0"/>
          </a:p>
        </p:txBody>
      </p:sp>
      <p:sp>
        <p:nvSpPr>
          <p:cNvPr id="4" name="Content Placeholder 3"/>
          <p:cNvSpPr>
            <a:spLocks noGrp="1"/>
          </p:cNvSpPr>
          <p:nvPr>
            <p:ph sz="quarter" idx="1"/>
          </p:nvPr>
        </p:nvSpPr>
        <p:spPr/>
        <p:txBody>
          <a:bodyPr>
            <a:normAutofit/>
          </a:bodyPr>
          <a:lstStyle/>
          <a:p>
            <a:r>
              <a:rPr lang="en-US" b="1" dirty="0" smtClean="0"/>
              <a:t>Sprint planning </a:t>
            </a:r>
            <a:r>
              <a:rPr lang="en-US" dirty="0" smtClean="0"/>
              <a:t>at beginning of sprint determines most important subset of items from product backlog that will be in next sprint</a:t>
            </a:r>
            <a:endParaRPr lang="en-US" b="1" dirty="0" smtClean="0"/>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048000"/>
            <a:ext cx="6724393" cy="2987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56291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Execution</a:t>
            </a:r>
            <a:endParaRPr lang="en-US" dirty="0"/>
          </a:p>
        </p:txBody>
      </p:sp>
      <p:sp>
        <p:nvSpPr>
          <p:cNvPr id="4" name="Content Placeholder 3"/>
          <p:cNvSpPr>
            <a:spLocks noGrp="1"/>
          </p:cNvSpPr>
          <p:nvPr>
            <p:ph sz="quarter" idx="1"/>
          </p:nvPr>
        </p:nvSpPr>
        <p:spPr/>
        <p:txBody>
          <a:bodyPr>
            <a:normAutofit/>
          </a:bodyPr>
          <a:lstStyle/>
          <a:p>
            <a:r>
              <a:rPr lang="en-US" dirty="0" smtClean="0"/>
              <a:t>Development team performs all task-level work</a:t>
            </a:r>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286000"/>
            <a:ext cx="6419850"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6883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Scrum</a:t>
            </a:r>
            <a:endParaRPr lang="en-US" dirty="0"/>
          </a:p>
        </p:txBody>
      </p:sp>
      <p:sp>
        <p:nvSpPr>
          <p:cNvPr id="4" name="Content Placeholder 3"/>
          <p:cNvSpPr>
            <a:spLocks noGrp="1"/>
          </p:cNvSpPr>
          <p:nvPr>
            <p:ph sz="quarter" idx="1"/>
          </p:nvPr>
        </p:nvSpPr>
        <p:spPr/>
        <p:txBody>
          <a:bodyPr>
            <a:normAutofit/>
          </a:bodyPr>
          <a:lstStyle/>
          <a:p>
            <a:r>
              <a:rPr lang="en-US" dirty="0" smtClean="0"/>
              <a:t>Daily </a:t>
            </a:r>
            <a:r>
              <a:rPr lang="en-US" dirty="0" err="1" smtClean="0"/>
              <a:t>timeboxed</a:t>
            </a:r>
            <a:r>
              <a:rPr lang="en-US" dirty="0" smtClean="0"/>
              <a:t> (15 minutes or less) meeting</a:t>
            </a:r>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133600"/>
            <a:ext cx="5524500" cy="4058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188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Book</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9600" y="1752600"/>
            <a:ext cx="1841500" cy="2400300"/>
          </a:xfrm>
        </p:spPr>
      </p:pic>
      <p:sp>
        <p:nvSpPr>
          <p:cNvPr id="5" name="TextBox 4"/>
          <p:cNvSpPr txBox="1"/>
          <p:nvPr/>
        </p:nvSpPr>
        <p:spPr>
          <a:xfrm>
            <a:off x="2720546" y="1828800"/>
            <a:ext cx="5943600" cy="1815882"/>
          </a:xfrm>
          <a:prstGeom prst="rect">
            <a:avLst/>
          </a:prstGeom>
          <a:noFill/>
        </p:spPr>
        <p:txBody>
          <a:bodyPr wrap="square" rtlCol="0">
            <a:spAutoFit/>
          </a:bodyPr>
          <a:lstStyle/>
          <a:p>
            <a:r>
              <a:rPr lang="en-US" sz="2800" u="sng" dirty="0" smtClean="0"/>
              <a:t>Essential Scrum: A Practical Guide to the Most Popular Agile Process</a:t>
            </a:r>
          </a:p>
          <a:p>
            <a:endParaRPr lang="en-US" sz="2800" dirty="0"/>
          </a:p>
          <a:p>
            <a:r>
              <a:rPr lang="en-US" sz="2800" dirty="0" smtClean="0"/>
              <a:t>By Kenneth S. Rubin</a:t>
            </a:r>
            <a:endParaRPr lang="en-US" sz="2800" dirty="0"/>
          </a:p>
        </p:txBody>
      </p:sp>
    </p:spTree>
    <p:extLst>
      <p:ext uri="{BB962C8B-B14F-4D97-AF65-F5344CB8AC3E}">
        <p14:creationId xmlns:p14="http://schemas.microsoft.com/office/powerpoint/2010/main" val="1333777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a:t>
            </a:r>
            <a:endParaRPr lang="en-US" dirty="0"/>
          </a:p>
        </p:txBody>
      </p:sp>
      <p:sp>
        <p:nvSpPr>
          <p:cNvPr id="4" name="Content Placeholder 3"/>
          <p:cNvSpPr>
            <a:spLocks noGrp="1"/>
          </p:cNvSpPr>
          <p:nvPr>
            <p:ph sz="quarter" idx="1"/>
          </p:nvPr>
        </p:nvSpPr>
        <p:spPr/>
        <p:txBody>
          <a:bodyPr>
            <a:normAutofit/>
          </a:bodyPr>
          <a:lstStyle/>
          <a:p>
            <a:r>
              <a:rPr lang="en-US" dirty="0" smtClean="0"/>
              <a:t>Sprint result is a </a:t>
            </a:r>
            <a:r>
              <a:rPr lang="en-US" b="1" dirty="0" smtClean="0"/>
              <a:t>potentially shippable product increment</a:t>
            </a:r>
            <a:endParaRPr lang="en-US" dirty="0" smtClean="0"/>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86000"/>
            <a:ext cx="4343400" cy="3691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679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Review</a:t>
            </a:r>
            <a:endParaRPr lang="en-US" dirty="0"/>
          </a:p>
        </p:txBody>
      </p:sp>
      <p:sp>
        <p:nvSpPr>
          <p:cNvPr id="4" name="Content Placeholder 3"/>
          <p:cNvSpPr>
            <a:spLocks noGrp="1"/>
          </p:cNvSpPr>
          <p:nvPr>
            <p:ph sz="quarter" idx="1"/>
          </p:nvPr>
        </p:nvSpPr>
        <p:spPr/>
        <p:txBody>
          <a:bodyPr>
            <a:normAutofit/>
          </a:bodyPr>
          <a:lstStyle/>
          <a:p>
            <a:r>
              <a:rPr lang="en-US" dirty="0" smtClean="0"/>
              <a:t>Meeting at end of sprint to review completed work</a:t>
            </a:r>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315" y="2438400"/>
            <a:ext cx="62007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9808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Retrospective</a:t>
            </a:r>
            <a:endParaRPr lang="en-US" dirty="0"/>
          </a:p>
        </p:txBody>
      </p:sp>
      <p:sp>
        <p:nvSpPr>
          <p:cNvPr id="4" name="Content Placeholder 3"/>
          <p:cNvSpPr>
            <a:spLocks noGrp="1"/>
          </p:cNvSpPr>
          <p:nvPr>
            <p:ph sz="quarter" idx="1"/>
          </p:nvPr>
        </p:nvSpPr>
        <p:spPr/>
        <p:txBody>
          <a:bodyPr>
            <a:normAutofit/>
          </a:bodyPr>
          <a:lstStyle/>
          <a:p>
            <a:r>
              <a:rPr lang="en-US" dirty="0" smtClean="0"/>
              <a:t>Meeting at end of sprint to review the process</a:t>
            </a:r>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Imag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2286000"/>
            <a:ext cx="8220075" cy="3629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12304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8426" y="2971800"/>
            <a:ext cx="6251574" cy="3200400"/>
          </a:xfrm>
        </p:spPr>
        <p:txBody>
          <a:bodyPr>
            <a:normAutofit/>
          </a:bodyPr>
          <a:lstStyle/>
          <a:p>
            <a:pPr marL="0" indent="0" algn="ctr">
              <a:buNone/>
            </a:pPr>
            <a:r>
              <a:rPr lang="en-US" dirty="0" smtClean="0"/>
              <a:t>   Topics:</a:t>
            </a:r>
          </a:p>
          <a:p>
            <a:pPr marL="274320" lvl="1" indent="0" algn="ctr">
              <a:buNone/>
            </a:pPr>
            <a:r>
              <a:rPr lang="en-US" dirty="0" smtClean="0"/>
              <a:t>Scrum Compared to Plan-Driven</a:t>
            </a:r>
          </a:p>
          <a:p>
            <a:pPr marL="274320" lvl="1" indent="0" algn="ctr">
              <a:buNone/>
            </a:pPr>
            <a:r>
              <a:rPr lang="en-US" dirty="0" smtClean="0"/>
              <a:t>Scrum Principles</a:t>
            </a:r>
          </a:p>
          <a:p>
            <a:pPr marL="274320" lvl="1" indent="0" algn="ctr">
              <a:buNone/>
            </a:pPr>
            <a:r>
              <a:rPr lang="en-US" dirty="0" smtClean="0"/>
              <a:t>Variability &amp; Uncertainty</a:t>
            </a:r>
          </a:p>
          <a:p>
            <a:pPr marL="274320" lvl="1" indent="0" algn="ctr">
              <a:buNone/>
            </a:pPr>
            <a:r>
              <a:rPr lang="en-US" dirty="0" smtClean="0"/>
              <a:t>Prediction &amp; Adaptation</a:t>
            </a:r>
          </a:p>
          <a:p>
            <a:pPr marL="274320" lvl="1" indent="0" algn="ctr">
              <a:buNone/>
            </a:pPr>
            <a:r>
              <a:rPr lang="en-US" dirty="0" smtClean="0"/>
              <a:t>Validated Learning</a:t>
            </a:r>
          </a:p>
          <a:p>
            <a:pPr marL="274320" lvl="1" indent="0" algn="ctr">
              <a:buNone/>
            </a:pPr>
            <a:r>
              <a:rPr lang="en-US" dirty="0" smtClean="0"/>
              <a:t>Work in Process (WIP)</a:t>
            </a:r>
          </a:p>
          <a:p>
            <a:pPr marL="274320" lvl="1" indent="0" algn="ctr">
              <a:buNone/>
            </a:pPr>
            <a:r>
              <a:rPr lang="en-US" dirty="0" smtClean="0"/>
              <a:t>Progress</a:t>
            </a:r>
          </a:p>
          <a:p>
            <a:pPr marL="274320" lvl="1" indent="0" algn="ctr">
              <a:buNone/>
            </a:pPr>
            <a:r>
              <a:rPr lang="en-US" dirty="0" smtClean="0"/>
              <a:t>Performance</a:t>
            </a:r>
          </a:p>
          <a:p>
            <a:endParaRPr lang="en-US" dirty="0"/>
          </a:p>
        </p:txBody>
      </p:sp>
      <p:sp>
        <p:nvSpPr>
          <p:cNvPr id="2" name="Title 1"/>
          <p:cNvSpPr>
            <a:spLocks noGrp="1"/>
          </p:cNvSpPr>
          <p:nvPr>
            <p:ph type="title"/>
          </p:nvPr>
        </p:nvSpPr>
        <p:spPr/>
        <p:txBody>
          <a:bodyPr/>
          <a:lstStyle/>
          <a:p>
            <a:r>
              <a:rPr lang="en-US" dirty="0" smtClean="0"/>
              <a:t>Agile Principles</a:t>
            </a:r>
            <a:endParaRPr lang="en-US" dirty="0"/>
          </a:p>
        </p:txBody>
      </p:sp>
    </p:spTree>
    <p:extLst>
      <p:ext uri="{BB962C8B-B14F-4D97-AF65-F5344CB8AC3E}">
        <p14:creationId xmlns:p14="http://schemas.microsoft.com/office/powerpoint/2010/main" val="2255174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Compared to Plan-Driven</a:t>
            </a:r>
            <a:endParaRPr lang="en-US" dirty="0"/>
          </a:p>
        </p:txBody>
      </p:sp>
      <p:sp>
        <p:nvSpPr>
          <p:cNvPr id="3" name="Content Placeholder 2"/>
          <p:cNvSpPr>
            <a:spLocks noGrp="1"/>
          </p:cNvSpPr>
          <p:nvPr>
            <p:ph sz="half" idx="1"/>
          </p:nvPr>
        </p:nvSpPr>
        <p:spPr/>
        <p:txBody>
          <a:bodyPr>
            <a:normAutofit/>
          </a:bodyPr>
          <a:lstStyle/>
          <a:p>
            <a:r>
              <a:rPr lang="en-US" dirty="0" smtClean="0"/>
              <a:t>Plan-driven</a:t>
            </a:r>
          </a:p>
          <a:p>
            <a:pPr lvl="1"/>
            <a:r>
              <a:rPr lang="en-US" dirty="0" smtClean="0"/>
              <a:t>Breaks development into phases</a:t>
            </a:r>
          </a:p>
          <a:p>
            <a:pPr lvl="1"/>
            <a:r>
              <a:rPr lang="en-US" dirty="0"/>
              <a:t>Attempts to anticipate up front all features user </a:t>
            </a:r>
            <a:r>
              <a:rPr lang="en-US" dirty="0" smtClean="0"/>
              <a:t>needs</a:t>
            </a:r>
          </a:p>
        </p:txBody>
      </p:sp>
      <p:sp>
        <p:nvSpPr>
          <p:cNvPr id="4" name="Content Placeholder 3"/>
          <p:cNvSpPr>
            <a:spLocks noGrp="1"/>
          </p:cNvSpPr>
          <p:nvPr>
            <p:ph sz="half" idx="2"/>
          </p:nvPr>
        </p:nvSpPr>
        <p:spPr/>
        <p:txBody>
          <a:bodyPr>
            <a:normAutofit/>
          </a:bodyPr>
          <a:lstStyle/>
          <a:p>
            <a:r>
              <a:rPr lang="en-US" dirty="0" smtClean="0"/>
              <a:t>Scrum</a:t>
            </a:r>
          </a:p>
          <a:p>
            <a:pPr lvl="1"/>
            <a:r>
              <a:rPr lang="en-US" dirty="0" smtClean="0"/>
              <a:t>Repeatedly delivers new completed functionality in iterations</a:t>
            </a:r>
          </a:p>
          <a:p>
            <a:pPr lvl="1"/>
            <a:r>
              <a:rPr lang="en-US" dirty="0" smtClean="0"/>
              <a:t>Incorporates changing user needs</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733800"/>
            <a:ext cx="2895600" cy="2225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294689"/>
            <a:ext cx="4139514" cy="1103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3925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Principles</a:t>
            </a:r>
            <a:endParaRPr lang="en-US" dirty="0"/>
          </a:p>
        </p:txBody>
      </p:sp>
      <p:sp>
        <p:nvSpPr>
          <p:cNvPr id="3" name="Content Placeholder 2"/>
          <p:cNvSpPr>
            <a:spLocks noGrp="1"/>
          </p:cNvSpPr>
          <p:nvPr>
            <p:ph sz="half" idx="1"/>
          </p:nvPr>
        </p:nvSpPr>
        <p:spPr/>
        <p:txBody>
          <a:bodyPr>
            <a:normAutofit/>
          </a:bodyPr>
          <a:lstStyle/>
          <a:p>
            <a:r>
              <a:rPr lang="en-US" dirty="0" smtClean="0"/>
              <a:t>Scrum based on different set of beliefs than waterfall</a:t>
            </a:r>
          </a:p>
          <a:p>
            <a:pPr lvl="1"/>
            <a:r>
              <a:rPr lang="en-US" dirty="0" smtClean="0"/>
              <a:t>These </a:t>
            </a:r>
            <a:r>
              <a:rPr lang="en-US" dirty="0" smtClean="0"/>
              <a:t>principles </a:t>
            </a:r>
            <a:r>
              <a:rPr lang="en-US" dirty="0" smtClean="0"/>
              <a:t>map well to problems with enough uncertainty to make high levels of predictability difficult</a:t>
            </a:r>
          </a:p>
        </p:txBody>
      </p:sp>
      <p:sp>
        <p:nvSpPr>
          <p:cNvPr id="4" name="Content Placeholder 3"/>
          <p:cNvSpPr>
            <a:spLocks noGrp="1"/>
          </p:cNvSpPr>
          <p:nvPr>
            <p:ph sz="half" idx="2"/>
          </p:nvPr>
        </p:nvSpPr>
        <p:spPr/>
        <p:txBody>
          <a:bodyPr>
            <a:normAutofit/>
          </a:bodyPr>
          <a:lstStyle/>
          <a:p>
            <a:pPr marL="0" indent="0">
              <a:buNone/>
            </a:pPr>
            <a:endParaRPr 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299004"/>
            <a:ext cx="3886200" cy="5315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69473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Variability &amp; Uncertainty</a:t>
            </a:r>
            <a:endParaRPr lang="en-US" dirty="0"/>
          </a:p>
        </p:txBody>
      </p:sp>
      <p:sp>
        <p:nvSpPr>
          <p:cNvPr id="3" name="Content Placeholder 2"/>
          <p:cNvSpPr>
            <a:spLocks noGrp="1"/>
          </p:cNvSpPr>
          <p:nvPr>
            <p:ph sz="quarter" idx="1"/>
          </p:nvPr>
        </p:nvSpPr>
        <p:spPr/>
        <p:txBody>
          <a:bodyPr/>
          <a:lstStyle/>
          <a:p>
            <a:r>
              <a:rPr lang="en-US" dirty="0" smtClean="0"/>
              <a:t>Four principles</a:t>
            </a:r>
          </a:p>
          <a:p>
            <a:pPr lvl="1"/>
            <a:r>
              <a:rPr lang="en-US" dirty="0" smtClean="0"/>
              <a:t>Embrace helpful variability</a:t>
            </a:r>
          </a:p>
          <a:p>
            <a:pPr lvl="1"/>
            <a:r>
              <a:rPr lang="en-US" dirty="0" smtClean="0"/>
              <a:t>Employ iterative and incremental development</a:t>
            </a:r>
          </a:p>
          <a:p>
            <a:pPr lvl="1"/>
            <a:r>
              <a:rPr lang="en-US" dirty="0" smtClean="0"/>
              <a:t>Leverage variability through inspection, adaptation, and transparency</a:t>
            </a:r>
          </a:p>
          <a:p>
            <a:pPr lvl="1"/>
            <a:r>
              <a:rPr lang="en-US" dirty="0" smtClean="0"/>
              <a:t>Reduce all forms of uncertainty simultaneously</a:t>
            </a:r>
            <a:endParaRPr lang="en-US" dirty="0"/>
          </a:p>
        </p:txBody>
      </p:sp>
    </p:spTree>
    <p:extLst>
      <p:ext uri="{BB962C8B-B14F-4D97-AF65-F5344CB8AC3E}">
        <p14:creationId xmlns:p14="http://schemas.microsoft.com/office/powerpoint/2010/main" val="16411542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Embrace helpful variability</a:t>
            </a:r>
            <a:endParaRPr lang="en-US" dirty="0"/>
          </a:p>
        </p:txBody>
      </p:sp>
      <p:sp>
        <p:nvSpPr>
          <p:cNvPr id="3" name="Content Placeholder 2"/>
          <p:cNvSpPr>
            <a:spLocks noGrp="1"/>
          </p:cNvSpPr>
          <p:nvPr>
            <p:ph sz="half" idx="1"/>
          </p:nvPr>
        </p:nvSpPr>
        <p:spPr>
          <a:xfrm>
            <a:off x="301752" y="1371600"/>
            <a:ext cx="4038600" cy="4681728"/>
          </a:xfrm>
        </p:spPr>
        <p:txBody>
          <a:bodyPr/>
          <a:lstStyle/>
          <a:p>
            <a:r>
              <a:rPr lang="en-US" dirty="0" smtClean="0"/>
              <a:t>Plan-driven</a:t>
            </a:r>
          </a:p>
          <a:p>
            <a:pPr lvl="1"/>
            <a:r>
              <a:rPr lang="en-US" dirty="0" smtClean="0"/>
              <a:t>Treats product development like manufacturing</a:t>
            </a:r>
          </a:p>
          <a:p>
            <a:pPr lvl="1"/>
            <a:r>
              <a:rPr lang="en-US" dirty="0" smtClean="0"/>
              <a:t>Shuns variability, encourage conformance to defined process</a:t>
            </a:r>
            <a:endParaRPr lang="en-US" dirty="0"/>
          </a:p>
        </p:txBody>
      </p:sp>
      <p:sp>
        <p:nvSpPr>
          <p:cNvPr id="4" name="Content Placeholder 3"/>
          <p:cNvSpPr>
            <a:spLocks noGrp="1"/>
          </p:cNvSpPr>
          <p:nvPr>
            <p:ph sz="half" idx="2"/>
          </p:nvPr>
        </p:nvSpPr>
        <p:spPr/>
        <p:txBody>
          <a:bodyPr/>
          <a:lstStyle/>
          <a:p>
            <a:r>
              <a:rPr lang="en-US" dirty="0" smtClean="0"/>
              <a:t>Scrum</a:t>
            </a:r>
          </a:p>
          <a:p>
            <a:pPr lvl="1"/>
            <a:r>
              <a:rPr lang="en-US" dirty="0" smtClean="0"/>
              <a:t>Realizes that in product development the goal is to create a unique single instance of the product, not to manufacture the product</a:t>
            </a:r>
          </a:p>
          <a:p>
            <a:pPr lvl="1"/>
            <a:r>
              <a:rPr lang="en-US" dirty="0" smtClean="0"/>
              <a:t>Adapts to variability with each sprint-level interval</a:t>
            </a:r>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276726"/>
            <a:ext cx="4085967" cy="920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455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Principle: Employ iterative and incremental development</a:t>
            </a:r>
            <a:endParaRPr lang="en-US" sz="2400" dirty="0"/>
          </a:p>
        </p:txBody>
      </p:sp>
      <p:sp>
        <p:nvSpPr>
          <p:cNvPr id="3" name="Content Placeholder 2"/>
          <p:cNvSpPr>
            <a:spLocks noGrp="1"/>
          </p:cNvSpPr>
          <p:nvPr>
            <p:ph sz="half" idx="1"/>
          </p:nvPr>
        </p:nvSpPr>
        <p:spPr/>
        <p:txBody>
          <a:bodyPr>
            <a:normAutofit/>
          </a:bodyPr>
          <a:lstStyle/>
          <a:p>
            <a:r>
              <a:rPr lang="en-US" sz="2400" dirty="0" smtClean="0"/>
              <a:t>Plan-driven</a:t>
            </a:r>
          </a:p>
          <a:p>
            <a:pPr lvl="1"/>
            <a:r>
              <a:rPr lang="en-US" dirty="0" smtClean="0"/>
              <a:t>Uses big-bang development</a:t>
            </a:r>
          </a:p>
          <a:p>
            <a:pPr lvl="2"/>
            <a:r>
              <a:rPr lang="en-US" dirty="0" smtClean="0"/>
              <a:t>Assumes </a:t>
            </a:r>
            <a:r>
              <a:rPr lang="en-US" dirty="0"/>
              <a:t>that we will get things right up front and that most or all of the product pieces will come together late in the effort</a:t>
            </a:r>
            <a:r>
              <a:rPr lang="en-US" dirty="0" smtClean="0"/>
              <a:t>.</a:t>
            </a:r>
          </a:p>
          <a:p>
            <a:pPr lvl="1"/>
            <a:endParaRPr lang="en-US" dirty="0" smtClean="0"/>
          </a:p>
        </p:txBody>
      </p:sp>
      <p:sp>
        <p:nvSpPr>
          <p:cNvPr id="4" name="Content Placeholder 3"/>
          <p:cNvSpPr>
            <a:spLocks noGrp="1"/>
          </p:cNvSpPr>
          <p:nvPr>
            <p:ph sz="half" idx="2"/>
          </p:nvPr>
        </p:nvSpPr>
        <p:spPr/>
        <p:txBody>
          <a:bodyPr>
            <a:normAutofit/>
          </a:bodyPr>
          <a:lstStyle/>
          <a:p>
            <a:r>
              <a:rPr lang="en-US" sz="2400" dirty="0" smtClean="0"/>
              <a:t>Scrum</a:t>
            </a:r>
          </a:p>
          <a:p>
            <a:pPr lvl="1"/>
            <a:r>
              <a:rPr lang="en-US" dirty="0" smtClean="0"/>
              <a:t>Uses </a:t>
            </a:r>
            <a:r>
              <a:rPr lang="en-US" dirty="0"/>
              <a:t>iterative development</a:t>
            </a:r>
          </a:p>
          <a:p>
            <a:pPr lvl="2"/>
            <a:r>
              <a:rPr lang="en-US" dirty="0"/>
              <a:t>Acknowledges we will probably get things wrong before we get them right</a:t>
            </a:r>
          </a:p>
          <a:p>
            <a:pPr lvl="2"/>
            <a:r>
              <a:rPr lang="en-US" dirty="0"/>
              <a:t>Iterative development is a planned rework strategy</a:t>
            </a:r>
          </a:p>
          <a:p>
            <a:pPr lvl="1"/>
            <a:r>
              <a:rPr lang="en-US" dirty="0"/>
              <a:t>Uses incremental development</a:t>
            </a:r>
          </a:p>
          <a:p>
            <a:pPr lvl="2"/>
            <a:r>
              <a:rPr lang="en-US" dirty="0"/>
              <a:t>“Build some of it before you build all of it.”</a:t>
            </a:r>
          </a:p>
          <a:p>
            <a:endParaRPr lang="en-US" dirty="0"/>
          </a:p>
        </p:txBody>
      </p:sp>
    </p:spTree>
    <p:extLst>
      <p:ext uri="{BB962C8B-B14F-4D97-AF65-F5344CB8AC3E}">
        <p14:creationId xmlns:p14="http://schemas.microsoft.com/office/powerpoint/2010/main" val="4057455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Principle: Leverage variability through inspection, adaptation, and transparency</a:t>
            </a:r>
            <a:endParaRPr lang="en-US" sz="2400" dirty="0"/>
          </a:p>
        </p:txBody>
      </p:sp>
      <p:sp>
        <p:nvSpPr>
          <p:cNvPr id="3" name="Content Placeholder 2"/>
          <p:cNvSpPr>
            <a:spLocks noGrp="1"/>
          </p:cNvSpPr>
          <p:nvPr>
            <p:ph sz="half" idx="1"/>
          </p:nvPr>
        </p:nvSpPr>
        <p:spPr/>
        <p:txBody>
          <a:bodyPr>
            <a:normAutofit/>
          </a:bodyPr>
          <a:lstStyle/>
          <a:p>
            <a:r>
              <a:rPr lang="en-US" dirty="0" smtClean="0"/>
              <a:t>Plan-driven</a:t>
            </a:r>
          </a:p>
          <a:p>
            <a:pPr lvl="1"/>
            <a:r>
              <a:rPr lang="en-US" dirty="0" smtClean="0"/>
              <a:t>Does not adapt to variability</a:t>
            </a:r>
          </a:p>
          <a:p>
            <a:pPr lvl="1"/>
            <a:r>
              <a:rPr lang="en-US" dirty="0" smtClean="0"/>
              <a:t>Change is difficult</a:t>
            </a:r>
          </a:p>
        </p:txBody>
      </p:sp>
      <p:sp>
        <p:nvSpPr>
          <p:cNvPr id="4" name="Content Placeholder 3"/>
          <p:cNvSpPr>
            <a:spLocks noGrp="1"/>
          </p:cNvSpPr>
          <p:nvPr>
            <p:ph sz="half" idx="2"/>
          </p:nvPr>
        </p:nvSpPr>
        <p:spPr/>
        <p:txBody>
          <a:bodyPr/>
          <a:lstStyle/>
          <a:p>
            <a:r>
              <a:rPr lang="en-US" dirty="0" smtClean="0"/>
              <a:t>Scrum</a:t>
            </a:r>
          </a:p>
          <a:p>
            <a:pPr lvl="1"/>
            <a:r>
              <a:rPr lang="en-US" dirty="0" smtClean="0"/>
              <a:t>Supports inspection, adaptation, transparency</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505200"/>
            <a:ext cx="4724401" cy="1733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7455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8426" y="3429000"/>
            <a:ext cx="6251574" cy="2209800"/>
          </a:xfrm>
        </p:spPr>
        <p:txBody>
          <a:bodyPr>
            <a:normAutofit/>
          </a:bodyPr>
          <a:lstStyle/>
          <a:p>
            <a:pPr marL="0" indent="0" algn="ctr">
              <a:buNone/>
            </a:pPr>
            <a:r>
              <a:rPr lang="en-US" dirty="0" smtClean="0"/>
              <a:t>   Topics:</a:t>
            </a:r>
          </a:p>
          <a:p>
            <a:pPr marL="274320" lvl="1" indent="0" algn="ctr">
              <a:buNone/>
            </a:pPr>
            <a:r>
              <a:rPr lang="en-US" dirty="0" smtClean="0"/>
              <a:t>What is Scrum?</a:t>
            </a:r>
          </a:p>
          <a:p>
            <a:pPr lvl="1" algn="ctr"/>
            <a:r>
              <a:rPr lang="en-US" dirty="0" smtClean="0"/>
              <a:t>Scrum Origins</a:t>
            </a:r>
          </a:p>
          <a:p>
            <a:pPr marL="274320" lvl="1" indent="0" algn="ctr">
              <a:buNone/>
            </a:pPr>
            <a:r>
              <a:rPr lang="en-US" dirty="0" smtClean="0"/>
              <a:t>Why Scrum?</a:t>
            </a:r>
          </a:p>
          <a:p>
            <a:pPr marL="274320" lvl="1" indent="0" algn="ctr">
              <a:buNone/>
            </a:pPr>
            <a:r>
              <a:rPr lang="en-US" dirty="0" smtClean="0"/>
              <a:t>Can Scrum Help You?</a:t>
            </a:r>
          </a:p>
          <a:p>
            <a:endParaRPr lang="en-US" dirty="0"/>
          </a:p>
        </p:txBody>
      </p:sp>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6006283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Principle: Reduce all forms of uncertainty simultaneously</a:t>
            </a:r>
            <a:endParaRPr lang="en-US" sz="2400" dirty="0"/>
          </a:p>
        </p:txBody>
      </p:sp>
      <p:sp>
        <p:nvSpPr>
          <p:cNvPr id="3" name="Content Placeholder 2"/>
          <p:cNvSpPr>
            <a:spLocks noGrp="1"/>
          </p:cNvSpPr>
          <p:nvPr>
            <p:ph sz="half" idx="1"/>
          </p:nvPr>
        </p:nvSpPr>
        <p:spPr/>
        <p:txBody>
          <a:bodyPr>
            <a:normAutofit fontScale="85000" lnSpcReduction="20000"/>
          </a:bodyPr>
          <a:lstStyle/>
          <a:p>
            <a:r>
              <a:rPr lang="en-US" dirty="0" smtClean="0"/>
              <a:t>Two categories of uncertainty:</a:t>
            </a:r>
          </a:p>
          <a:p>
            <a:pPr lvl="1"/>
            <a:r>
              <a:rPr lang="en-US" dirty="0" smtClean="0"/>
              <a:t>End uncertainty (</a:t>
            </a:r>
            <a:r>
              <a:rPr lang="en-US" i="1" dirty="0" smtClean="0"/>
              <a:t>what</a:t>
            </a:r>
            <a:r>
              <a:rPr lang="en-US" dirty="0" smtClean="0"/>
              <a:t> uncertainty)</a:t>
            </a:r>
          </a:p>
          <a:p>
            <a:pPr lvl="2"/>
            <a:r>
              <a:rPr lang="en-US" dirty="0" smtClean="0"/>
              <a:t>Uncertainty surrounding the features of the final product</a:t>
            </a:r>
          </a:p>
          <a:p>
            <a:pPr lvl="1"/>
            <a:r>
              <a:rPr lang="en-US" dirty="0" smtClean="0"/>
              <a:t>Means uncertainty (</a:t>
            </a:r>
            <a:r>
              <a:rPr lang="en-US" i="1" dirty="0" smtClean="0"/>
              <a:t>how</a:t>
            </a:r>
            <a:r>
              <a:rPr lang="en-US" dirty="0" smtClean="0"/>
              <a:t> uncertainty)</a:t>
            </a:r>
          </a:p>
          <a:p>
            <a:pPr lvl="2"/>
            <a:r>
              <a:rPr lang="en-US" dirty="0" smtClean="0"/>
              <a:t>Uncertainty surround the process and technologies used to develop a product</a:t>
            </a:r>
          </a:p>
        </p:txBody>
      </p:sp>
      <p:sp>
        <p:nvSpPr>
          <p:cNvPr id="4" name="Content Placeholder 3"/>
          <p:cNvSpPr>
            <a:spLocks noGrp="1"/>
          </p:cNvSpPr>
          <p:nvPr>
            <p:ph sz="half" idx="2"/>
          </p:nvPr>
        </p:nvSpPr>
        <p:spPr/>
        <p:txBody>
          <a:bodyPr>
            <a:normAutofit fontScale="85000" lnSpcReduction="20000"/>
          </a:bodyPr>
          <a:lstStyle/>
          <a:p>
            <a:r>
              <a:rPr lang="en-US" dirty="0"/>
              <a:t>Plan-driven</a:t>
            </a:r>
          </a:p>
          <a:p>
            <a:pPr lvl="1"/>
            <a:r>
              <a:rPr lang="en-US" dirty="0"/>
              <a:t>Focus first on eliminate all end uncertainty by fully defining up front what is to be built</a:t>
            </a:r>
          </a:p>
          <a:p>
            <a:pPr lvl="1"/>
            <a:r>
              <a:rPr lang="en-US" dirty="0"/>
              <a:t>Simplistic approach to uncertainty is ill-suited to complex product development where our actions and the environment mutually constrain one another</a:t>
            </a:r>
          </a:p>
          <a:p>
            <a:r>
              <a:rPr lang="en-US" dirty="0" smtClean="0"/>
              <a:t>Scrum</a:t>
            </a:r>
            <a:endParaRPr lang="en-US" dirty="0"/>
          </a:p>
          <a:p>
            <a:pPr lvl="1"/>
            <a:r>
              <a:rPr lang="en-US" dirty="0"/>
              <a:t>We don’t constrain ourselves by fully addressing one type of uncertainty first</a:t>
            </a:r>
          </a:p>
          <a:p>
            <a:pPr lvl="1"/>
            <a:r>
              <a:rPr lang="en-US" dirty="0"/>
              <a:t>Instead we focus simultaneously on all uncertainties</a:t>
            </a:r>
          </a:p>
          <a:p>
            <a:endParaRPr lang="en-US" dirty="0"/>
          </a:p>
        </p:txBody>
      </p:sp>
    </p:spTree>
    <p:extLst>
      <p:ext uri="{BB962C8B-B14F-4D97-AF65-F5344CB8AC3E}">
        <p14:creationId xmlns:p14="http://schemas.microsoft.com/office/powerpoint/2010/main" val="405745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&amp; Adaptation</a:t>
            </a:r>
            <a:endParaRPr lang="en-US" dirty="0"/>
          </a:p>
        </p:txBody>
      </p:sp>
      <p:sp>
        <p:nvSpPr>
          <p:cNvPr id="3" name="Content Placeholder 2"/>
          <p:cNvSpPr>
            <a:spLocks noGrp="1"/>
          </p:cNvSpPr>
          <p:nvPr>
            <p:ph sz="quarter" idx="1"/>
          </p:nvPr>
        </p:nvSpPr>
        <p:spPr/>
        <p:txBody>
          <a:bodyPr/>
          <a:lstStyle/>
          <a:p>
            <a:r>
              <a:rPr lang="en-US" dirty="0" smtClean="0"/>
              <a:t>When using scrum, we are constantly balancing the desire for prediction with the need for </a:t>
            </a:r>
            <a:r>
              <a:rPr lang="en-US" dirty="0" err="1" smtClean="0"/>
              <a:t>adapation</a:t>
            </a:r>
            <a:endParaRPr lang="en-US" dirty="0" smtClean="0"/>
          </a:p>
          <a:p>
            <a:r>
              <a:rPr lang="en-US" dirty="0" smtClean="0"/>
              <a:t>Five principles</a:t>
            </a:r>
          </a:p>
          <a:p>
            <a:pPr lvl="1"/>
            <a:r>
              <a:rPr lang="en-US" dirty="0" smtClean="0"/>
              <a:t>Keep options open</a:t>
            </a:r>
          </a:p>
          <a:p>
            <a:pPr lvl="1"/>
            <a:r>
              <a:rPr lang="en-US" dirty="0" smtClean="0"/>
              <a:t>Accept that you can’t get it right up front</a:t>
            </a:r>
          </a:p>
          <a:p>
            <a:pPr lvl="1"/>
            <a:r>
              <a:rPr lang="en-US" dirty="0" smtClean="0"/>
              <a:t>Favor an adaptive, exploratory approach</a:t>
            </a:r>
          </a:p>
          <a:p>
            <a:pPr lvl="1"/>
            <a:r>
              <a:rPr lang="en-US" dirty="0" smtClean="0"/>
              <a:t>Embrace change in an economically sensible way</a:t>
            </a:r>
          </a:p>
          <a:p>
            <a:pPr lvl="1"/>
            <a:r>
              <a:rPr lang="en-US" dirty="0" smtClean="0"/>
              <a:t>Balance predictive up-front work with adaptive just-in-time work</a:t>
            </a:r>
            <a:endParaRPr lang="en-US" dirty="0"/>
          </a:p>
        </p:txBody>
      </p:sp>
    </p:spTree>
    <p:extLst>
      <p:ext uri="{BB962C8B-B14F-4D97-AF65-F5344CB8AC3E}">
        <p14:creationId xmlns:p14="http://schemas.microsoft.com/office/powerpoint/2010/main" val="16284068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Keep options open</a:t>
            </a:r>
            <a:endParaRPr lang="en-US" dirty="0"/>
          </a:p>
        </p:txBody>
      </p:sp>
      <p:sp>
        <p:nvSpPr>
          <p:cNvPr id="3" name="Content Placeholder 2"/>
          <p:cNvSpPr>
            <a:spLocks noGrp="1"/>
          </p:cNvSpPr>
          <p:nvPr>
            <p:ph sz="half" idx="1"/>
          </p:nvPr>
        </p:nvSpPr>
        <p:spPr/>
        <p:txBody>
          <a:bodyPr>
            <a:normAutofit/>
          </a:bodyPr>
          <a:lstStyle/>
          <a:p>
            <a:r>
              <a:rPr lang="en-US" dirty="0" smtClean="0"/>
              <a:t>Plan-driven</a:t>
            </a:r>
          </a:p>
          <a:p>
            <a:pPr lvl="1"/>
            <a:r>
              <a:rPr lang="en-US" dirty="0" smtClean="0"/>
              <a:t>Requires important decisions in areas like requirements or design be made, reviewed, and approved within their respective phases</a:t>
            </a:r>
          </a:p>
          <a:p>
            <a:pPr lvl="1"/>
            <a:r>
              <a:rPr lang="en-US" dirty="0" smtClean="0"/>
              <a:t>Decisions must be made before transitioning to next phase, even if based on limited knowledge</a:t>
            </a:r>
          </a:p>
        </p:txBody>
      </p:sp>
      <p:sp>
        <p:nvSpPr>
          <p:cNvPr id="4" name="Content Placeholder 3"/>
          <p:cNvSpPr>
            <a:spLocks noGrp="1"/>
          </p:cNvSpPr>
          <p:nvPr>
            <p:ph sz="half" idx="2"/>
          </p:nvPr>
        </p:nvSpPr>
        <p:spPr/>
        <p:txBody>
          <a:bodyPr>
            <a:normAutofit/>
          </a:bodyPr>
          <a:lstStyle/>
          <a:p>
            <a:r>
              <a:rPr lang="en-US" dirty="0"/>
              <a:t>Scrum</a:t>
            </a:r>
          </a:p>
          <a:p>
            <a:pPr lvl="1"/>
            <a:r>
              <a:rPr lang="en-US" dirty="0"/>
              <a:t>Delay decisions until last responsible moment</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843" y="2895600"/>
            <a:ext cx="3716942"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7359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Principle: Accept that you can’t get it right up front</a:t>
            </a:r>
            <a:endParaRPr lang="en-US" sz="2800" dirty="0"/>
          </a:p>
        </p:txBody>
      </p:sp>
      <p:sp>
        <p:nvSpPr>
          <p:cNvPr id="3" name="Content Placeholder 2"/>
          <p:cNvSpPr>
            <a:spLocks noGrp="1"/>
          </p:cNvSpPr>
          <p:nvPr>
            <p:ph sz="half" idx="1"/>
          </p:nvPr>
        </p:nvSpPr>
        <p:spPr/>
        <p:txBody>
          <a:bodyPr>
            <a:normAutofit/>
          </a:bodyPr>
          <a:lstStyle/>
          <a:p>
            <a:r>
              <a:rPr lang="en-US" dirty="0" smtClean="0"/>
              <a:t>Plan-driven</a:t>
            </a:r>
          </a:p>
          <a:p>
            <a:pPr lvl="1"/>
            <a:r>
              <a:rPr lang="en-US" dirty="0" smtClean="0"/>
              <a:t>Assume that we can “get it right” up front</a:t>
            </a:r>
          </a:p>
          <a:p>
            <a:pPr lvl="2"/>
            <a:r>
              <a:rPr lang="en-US" dirty="0" smtClean="0"/>
              <a:t>Phased approach assumes work completed in each phase is complete and accurate</a:t>
            </a:r>
            <a:endParaRPr lang="en-US" dirty="0"/>
          </a:p>
        </p:txBody>
      </p:sp>
      <p:sp>
        <p:nvSpPr>
          <p:cNvPr id="4" name="Content Placeholder 3"/>
          <p:cNvSpPr>
            <a:spLocks noGrp="1"/>
          </p:cNvSpPr>
          <p:nvPr>
            <p:ph sz="half" idx="2"/>
          </p:nvPr>
        </p:nvSpPr>
        <p:spPr/>
        <p:txBody>
          <a:bodyPr>
            <a:normAutofit/>
          </a:bodyPr>
          <a:lstStyle/>
          <a:p>
            <a:r>
              <a:rPr lang="en-US" dirty="0" smtClean="0"/>
              <a:t>Scrum</a:t>
            </a:r>
          </a:p>
          <a:p>
            <a:pPr lvl="1"/>
            <a:r>
              <a:rPr lang="en-US" dirty="0" smtClean="0"/>
              <a:t>Acknowledge that we can’t get all of the requirements or plans right up front</a:t>
            </a:r>
          </a:p>
          <a:p>
            <a:pPr lvl="2"/>
            <a:r>
              <a:rPr lang="en-US" dirty="0" smtClean="0"/>
              <a:t>Iterative approach allows for adaptation as more knowledge is gained</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962400"/>
            <a:ext cx="3909614" cy="266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7359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Principle: Favor an adaptive, exploratory approach</a:t>
            </a:r>
            <a:endParaRPr lang="en-US" sz="2800" dirty="0"/>
          </a:p>
        </p:txBody>
      </p:sp>
      <p:sp>
        <p:nvSpPr>
          <p:cNvPr id="3" name="Content Placeholder 2"/>
          <p:cNvSpPr>
            <a:spLocks noGrp="1"/>
          </p:cNvSpPr>
          <p:nvPr>
            <p:ph sz="half" idx="1"/>
          </p:nvPr>
        </p:nvSpPr>
        <p:spPr/>
        <p:txBody>
          <a:bodyPr>
            <a:normAutofit/>
          </a:bodyPr>
          <a:lstStyle/>
          <a:p>
            <a:r>
              <a:rPr lang="en-US" dirty="0" smtClean="0"/>
              <a:t>Exploration</a:t>
            </a:r>
          </a:p>
          <a:p>
            <a:pPr lvl="1"/>
            <a:r>
              <a:rPr lang="en-US" dirty="0" smtClean="0"/>
              <a:t>Definition</a:t>
            </a:r>
          </a:p>
          <a:p>
            <a:pPr lvl="2"/>
            <a:r>
              <a:rPr lang="en-US" dirty="0" smtClean="0"/>
              <a:t>Gaining knowledge by doing some activity, such as building a prototype</a:t>
            </a:r>
          </a:p>
          <a:p>
            <a:pPr lvl="1"/>
            <a:r>
              <a:rPr lang="en-US" dirty="0" smtClean="0"/>
              <a:t>Cost</a:t>
            </a:r>
          </a:p>
          <a:p>
            <a:pPr lvl="2"/>
            <a:r>
              <a:rPr lang="en-US" dirty="0" smtClean="0"/>
              <a:t>Historically was high but has become much cheaper</a:t>
            </a:r>
          </a:p>
        </p:txBody>
      </p:sp>
      <p:sp>
        <p:nvSpPr>
          <p:cNvPr id="4" name="Content Placeholder 3"/>
          <p:cNvSpPr>
            <a:spLocks noGrp="1"/>
          </p:cNvSpPr>
          <p:nvPr>
            <p:ph sz="half" idx="2"/>
          </p:nvPr>
        </p:nvSpPr>
        <p:spPr/>
        <p:txBody>
          <a:bodyPr>
            <a:normAutofit/>
          </a:bodyPr>
          <a:lstStyle/>
          <a:p>
            <a:r>
              <a:rPr lang="en-US" dirty="0"/>
              <a:t>Plan-driven</a:t>
            </a:r>
          </a:p>
          <a:p>
            <a:pPr lvl="1"/>
            <a:r>
              <a:rPr lang="en-US" dirty="0"/>
              <a:t>Focuses on using what is currently known and predicting what isn’t known</a:t>
            </a:r>
          </a:p>
          <a:p>
            <a:r>
              <a:rPr lang="en-US" dirty="0" smtClean="0"/>
              <a:t>Scrum</a:t>
            </a:r>
          </a:p>
          <a:p>
            <a:pPr lvl="1"/>
            <a:r>
              <a:rPr lang="en-US" dirty="0" smtClean="0"/>
              <a:t>Favors a more adaptive, trial-and-error approach based on appropriate use of exploration</a:t>
            </a:r>
            <a:endParaRPr lang="en-US"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419600"/>
            <a:ext cx="2476500" cy="1974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7359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Principle: Embrace Change in an Economically Sensible Way</a:t>
            </a:r>
            <a:endParaRPr lang="en-US" sz="2400" dirty="0"/>
          </a:p>
        </p:txBody>
      </p:sp>
      <p:sp>
        <p:nvSpPr>
          <p:cNvPr id="3" name="Content Placeholder 2"/>
          <p:cNvSpPr>
            <a:spLocks noGrp="1"/>
          </p:cNvSpPr>
          <p:nvPr>
            <p:ph sz="half" idx="1"/>
          </p:nvPr>
        </p:nvSpPr>
        <p:spPr/>
        <p:txBody>
          <a:bodyPr>
            <a:normAutofit/>
          </a:bodyPr>
          <a:lstStyle/>
          <a:p>
            <a:r>
              <a:rPr lang="en-US" dirty="0" smtClean="0"/>
              <a:t>Plan-driven</a:t>
            </a:r>
          </a:p>
          <a:p>
            <a:pPr lvl="1"/>
            <a:r>
              <a:rPr lang="en-US" dirty="0" smtClean="0"/>
              <a:t>Change is more expensive late than it is early on</a:t>
            </a:r>
            <a:endParaRPr lang="en-US" dirty="0"/>
          </a:p>
        </p:txBody>
      </p:sp>
      <p:sp>
        <p:nvSpPr>
          <p:cNvPr id="4" name="Content Placeholder 3"/>
          <p:cNvSpPr>
            <a:spLocks noGrp="1"/>
          </p:cNvSpPr>
          <p:nvPr>
            <p:ph sz="half" idx="2"/>
          </p:nvPr>
        </p:nvSpPr>
        <p:spPr/>
        <p:txBody>
          <a:bodyPr>
            <a:normAutofit/>
          </a:bodyPr>
          <a:lstStyle/>
          <a:p>
            <a:r>
              <a:rPr lang="en-US" dirty="0" smtClean="0"/>
              <a:t>Scrum</a:t>
            </a:r>
          </a:p>
          <a:p>
            <a:pPr lvl="1"/>
            <a:r>
              <a:rPr lang="en-US" dirty="0" smtClean="0"/>
              <a:t>Assumes that change is the norm and we can’t predict away uncertainty</a:t>
            </a:r>
            <a:endParaRPr lang="en-US"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43200"/>
            <a:ext cx="4077812" cy="3191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027" y="3124200"/>
            <a:ext cx="3398889" cy="2728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7359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smtClean="0"/>
              <a:t>Principle: Balance predictive up-front work with adaptive just-in-time work</a:t>
            </a:r>
            <a:endParaRPr lang="en-US" sz="1800" dirty="0"/>
          </a:p>
        </p:txBody>
      </p:sp>
      <p:sp>
        <p:nvSpPr>
          <p:cNvPr id="4" name="Content Placeholder 3"/>
          <p:cNvSpPr>
            <a:spLocks noGrp="1"/>
          </p:cNvSpPr>
          <p:nvPr>
            <p:ph sz="half" idx="1"/>
          </p:nvPr>
        </p:nvSpPr>
        <p:spPr/>
        <p:txBody>
          <a:bodyPr/>
          <a:lstStyle/>
          <a:p>
            <a:r>
              <a:rPr lang="en-US" dirty="0" smtClean="0"/>
              <a:t>Plan-driven</a:t>
            </a:r>
          </a:p>
          <a:p>
            <a:pPr lvl="1"/>
            <a:r>
              <a:rPr lang="en-US" dirty="0" smtClean="0"/>
              <a:t>Detailed up-front requirements and planning are critical</a:t>
            </a:r>
          </a:p>
          <a:p>
            <a:pPr lvl="2"/>
            <a:r>
              <a:rPr lang="en-US" dirty="0" smtClean="0"/>
              <a:t>Should be completed before moving to later stages</a:t>
            </a:r>
            <a:endParaRPr lang="en-US" dirty="0"/>
          </a:p>
        </p:txBody>
      </p:sp>
      <p:sp>
        <p:nvSpPr>
          <p:cNvPr id="5" name="Content Placeholder 4"/>
          <p:cNvSpPr>
            <a:spLocks noGrp="1"/>
          </p:cNvSpPr>
          <p:nvPr>
            <p:ph sz="half" idx="2"/>
          </p:nvPr>
        </p:nvSpPr>
        <p:spPr/>
        <p:txBody>
          <a:bodyPr/>
          <a:lstStyle/>
          <a:p>
            <a:r>
              <a:rPr lang="en-US" dirty="0" smtClean="0"/>
              <a:t>Scrum</a:t>
            </a:r>
          </a:p>
          <a:p>
            <a:pPr lvl="1"/>
            <a:r>
              <a:rPr lang="en-US" sz="2000" dirty="0" smtClean="0"/>
              <a:t>Acknowledge that it’s not possible to get requirements and plans precisely right up front</a:t>
            </a:r>
          </a:p>
          <a:p>
            <a:pPr lvl="2"/>
            <a:r>
              <a:rPr lang="en-US" sz="1800" dirty="0" smtClean="0"/>
              <a:t>Balance between predictive up-front work and adaptive just-in-time work</a:t>
            </a:r>
            <a:endParaRPr lang="en-US" sz="18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032422"/>
            <a:ext cx="3546572"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7359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Validated Learning</a:t>
            </a:r>
            <a:endParaRPr lang="en-US" dirty="0"/>
          </a:p>
        </p:txBody>
      </p:sp>
      <p:sp>
        <p:nvSpPr>
          <p:cNvPr id="3" name="Content Placeholder 2"/>
          <p:cNvSpPr>
            <a:spLocks noGrp="1"/>
          </p:cNvSpPr>
          <p:nvPr>
            <p:ph sz="quarter" idx="1"/>
          </p:nvPr>
        </p:nvSpPr>
        <p:spPr/>
        <p:txBody>
          <a:bodyPr/>
          <a:lstStyle/>
          <a:p>
            <a:r>
              <a:rPr lang="en-US" dirty="0" smtClean="0"/>
              <a:t>When using scrum, we organize the work to quickly create validated learning</a:t>
            </a:r>
          </a:p>
          <a:p>
            <a:r>
              <a:rPr lang="en-US" dirty="0" smtClean="0"/>
              <a:t>Three principles</a:t>
            </a:r>
          </a:p>
          <a:p>
            <a:pPr lvl="1"/>
            <a:r>
              <a:rPr lang="en-US" dirty="0" smtClean="0"/>
              <a:t>Validate important assumptions fast</a:t>
            </a:r>
          </a:p>
          <a:p>
            <a:pPr lvl="1"/>
            <a:r>
              <a:rPr lang="en-US" dirty="0" smtClean="0"/>
              <a:t>Leverage multiple concurrent learning loops</a:t>
            </a:r>
          </a:p>
          <a:p>
            <a:pPr lvl="1"/>
            <a:r>
              <a:rPr lang="en-US" dirty="0" smtClean="0"/>
              <a:t>Organize workflow for fast feedback</a:t>
            </a:r>
            <a:endParaRPr lang="en-US" dirty="0"/>
          </a:p>
        </p:txBody>
      </p:sp>
    </p:spTree>
    <p:extLst>
      <p:ext uri="{BB962C8B-B14F-4D97-AF65-F5344CB8AC3E}">
        <p14:creationId xmlns:p14="http://schemas.microsoft.com/office/powerpoint/2010/main" val="38277260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Validate important assumptions fast</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Assumption</a:t>
            </a:r>
          </a:p>
          <a:p>
            <a:pPr lvl="1"/>
            <a:r>
              <a:rPr lang="en-US" dirty="0" smtClean="0"/>
              <a:t>Definition</a:t>
            </a:r>
          </a:p>
          <a:p>
            <a:pPr lvl="2"/>
            <a:r>
              <a:rPr lang="en-US" dirty="0" smtClean="0"/>
              <a:t>A guess or belief that is assumed to be true, real, or certain even though we have no validated learning to know that it is true</a:t>
            </a:r>
          </a:p>
          <a:p>
            <a:pPr lvl="1"/>
            <a:r>
              <a:rPr lang="en-US" dirty="0" smtClean="0"/>
              <a:t>A significant development risk</a:t>
            </a:r>
            <a:endParaRPr lang="en-US" dirty="0"/>
          </a:p>
        </p:txBody>
      </p:sp>
      <p:sp>
        <p:nvSpPr>
          <p:cNvPr id="4" name="Content Placeholder 3"/>
          <p:cNvSpPr>
            <a:spLocks noGrp="1"/>
          </p:cNvSpPr>
          <p:nvPr>
            <p:ph sz="half" idx="2"/>
          </p:nvPr>
        </p:nvSpPr>
        <p:spPr/>
        <p:txBody>
          <a:bodyPr>
            <a:normAutofit fontScale="85000" lnSpcReduction="20000"/>
          </a:bodyPr>
          <a:lstStyle/>
          <a:p>
            <a:r>
              <a:rPr lang="en-US" dirty="0" smtClean="0"/>
              <a:t>Plan-driven</a:t>
            </a:r>
          </a:p>
          <a:p>
            <a:pPr lvl="1"/>
            <a:r>
              <a:rPr lang="en-US" dirty="0" smtClean="0"/>
              <a:t>Produce extensive up-front requirements and plans that likely embed many important assumptions</a:t>
            </a:r>
          </a:p>
          <a:p>
            <a:pPr lvl="1"/>
            <a:r>
              <a:rPr lang="en-US" dirty="0" smtClean="0"/>
              <a:t>Tolerates long-lived assumptions because they won’t be validated until a much later phase of development</a:t>
            </a:r>
          </a:p>
          <a:p>
            <a:r>
              <a:rPr lang="en-US" dirty="0" smtClean="0"/>
              <a:t>Scrum</a:t>
            </a:r>
          </a:p>
          <a:p>
            <a:pPr lvl="1"/>
            <a:r>
              <a:rPr lang="en-US" dirty="0" smtClean="0"/>
              <a:t>We try to minimize number of important assumptions that exist at any time</a:t>
            </a:r>
          </a:p>
          <a:p>
            <a:pPr lvl="1"/>
            <a:r>
              <a:rPr lang="en-US" dirty="0" smtClean="0"/>
              <a:t>Iterative &amp; incremental development along with focus on low-cost exploration used to validate assumptions fast</a:t>
            </a:r>
          </a:p>
          <a:p>
            <a:pPr lvl="1"/>
            <a:endParaRPr lang="en-US" dirty="0"/>
          </a:p>
        </p:txBody>
      </p:sp>
    </p:spTree>
    <p:extLst>
      <p:ext uri="{BB962C8B-B14F-4D97-AF65-F5344CB8AC3E}">
        <p14:creationId xmlns:p14="http://schemas.microsoft.com/office/powerpoint/2010/main" val="18639246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Principle: Leverage multiple concurrent learning loops</a:t>
            </a:r>
            <a:endParaRPr lang="en-US" sz="2400" dirty="0"/>
          </a:p>
        </p:txBody>
      </p:sp>
      <p:sp>
        <p:nvSpPr>
          <p:cNvPr id="3" name="Content Placeholder 2"/>
          <p:cNvSpPr>
            <a:spLocks noGrp="1"/>
          </p:cNvSpPr>
          <p:nvPr>
            <p:ph sz="half" idx="1"/>
          </p:nvPr>
        </p:nvSpPr>
        <p:spPr/>
        <p:txBody>
          <a:bodyPr>
            <a:normAutofit lnSpcReduction="10000"/>
          </a:bodyPr>
          <a:lstStyle/>
          <a:p>
            <a:r>
              <a:rPr lang="en-US" dirty="0" smtClean="0"/>
              <a:t>Learning</a:t>
            </a:r>
          </a:p>
          <a:p>
            <a:pPr lvl="1"/>
            <a:r>
              <a:rPr lang="en-US" dirty="0" smtClean="0"/>
              <a:t>An important form of learning occurs only after features have been built, integrated, and tested</a:t>
            </a:r>
          </a:p>
          <a:p>
            <a:pPr lvl="1"/>
            <a:r>
              <a:rPr lang="en-US" dirty="0" smtClean="0"/>
              <a:t>Late learning provides reduced benefits because may be insufficient time to leverage the learning or the cost may be too high</a:t>
            </a:r>
          </a:p>
          <a:p>
            <a:r>
              <a:rPr lang="en-US" dirty="0" smtClean="0"/>
              <a:t>Plan-driven</a:t>
            </a:r>
          </a:p>
          <a:p>
            <a:pPr lvl="1"/>
            <a:r>
              <a:rPr lang="en-US" dirty="0" smtClean="0"/>
              <a:t>Delays integration and testing to the end phases</a:t>
            </a:r>
            <a:endParaRPr lang="en-US" dirty="0"/>
          </a:p>
        </p:txBody>
      </p:sp>
      <p:sp>
        <p:nvSpPr>
          <p:cNvPr id="4" name="Content Placeholder 3"/>
          <p:cNvSpPr>
            <a:spLocks noGrp="1"/>
          </p:cNvSpPr>
          <p:nvPr>
            <p:ph sz="half" idx="2"/>
          </p:nvPr>
        </p:nvSpPr>
        <p:spPr/>
        <p:txBody>
          <a:bodyPr>
            <a:normAutofit lnSpcReduction="10000"/>
          </a:bodyPr>
          <a:lstStyle/>
          <a:p>
            <a:r>
              <a:rPr lang="en-US" dirty="0" smtClean="0"/>
              <a:t>Scrum</a:t>
            </a:r>
          </a:p>
          <a:p>
            <a:pPr lvl="1"/>
            <a:r>
              <a:rPr lang="en-US" dirty="0" smtClean="0"/>
              <a:t>Constant learning is a key to success</a:t>
            </a:r>
          </a:p>
          <a:p>
            <a:pPr lvl="1"/>
            <a:r>
              <a:rPr lang="en-US" dirty="0" smtClean="0"/>
              <a:t>Iterative development and definition of done ensure integration and testing are done for completed features</a:t>
            </a:r>
            <a:endParaRPr 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114800"/>
            <a:ext cx="2943225" cy="2043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39246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Scrum?</a:t>
            </a:r>
            <a:endParaRPr lang="en-US" dirty="0"/>
          </a:p>
        </p:txBody>
      </p:sp>
      <p:sp>
        <p:nvSpPr>
          <p:cNvPr id="3" name="Content Placeholder 2"/>
          <p:cNvSpPr>
            <a:spLocks noGrp="1"/>
          </p:cNvSpPr>
          <p:nvPr>
            <p:ph sz="quarter" idx="1"/>
          </p:nvPr>
        </p:nvSpPr>
        <p:spPr/>
        <p:txBody>
          <a:bodyPr/>
          <a:lstStyle/>
          <a:p>
            <a:r>
              <a:rPr lang="en-US" dirty="0" smtClean="0"/>
              <a:t>Agile approach for developing products &amp; services</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209800"/>
            <a:ext cx="6172200" cy="381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52394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Organize workflow for fast feedback</a:t>
            </a:r>
            <a:endParaRPr lang="en-US" dirty="0"/>
          </a:p>
        </p:txBody>
      </p:sp>
      <p:sp>
        <p:nvSpPr>
          <p:cNvPr id="3" name="Content Placeholder 2"/>
          <p:cNvSpPr>
            <a:spLocks noGrp="1"/>
          </p:cNvSpPr>
          <p:nvPr>
            <p:ph sz="half" idx="1"/>
          </p:nvPr>
        </p:nvSpPr>
        <p:spPr/>
        <p:txBody>
          <a:bodyPr>
            <a:normAutofit/>
          </a:bodyPr>
          <a:lstStyle/>
          <a:p>
            <a:r>
              <a:rPr lang="en-US" sz="2800" dirty="0" smtClean="0"/>
              <a:t>Plan-driven</a:t>
            </a:r>
            <a:endParaRPr lang="en-US" sz="1800" dirty="0" smtClean="0"/>
          </a:p>
          <a:p>
            <a:pPr lvl="1"/>
            <a:r>
              <a:rPr lang="en-US" sz="1600" dirty="0" smtClean="0"/>
              <a:t>Being tolerant of long-lived assumptions makes plan-driven processes tolerant of late learning</a:t>
            </a:r>
          </a:p>
          <a:p>
            <a:pPr lvl="1"/>
            <a:r>
              <a:rPr lang="en-US" sz="1600" dirty="0" smtClean="0"/>
              <a:t>Fast feedback is not a focus</a:t>
            </a:r>
          </a:p>
          <a:p>
            <a:pPr lvl="1"/>
            <a:r>
              <a:rPr lang="en-US" sz="1600" dirty="0" smtClean="0"/>
              <a:t>Sequential completion of phases assumes that earlier activities can be completed without feedback generated by later activities</a:t>
            </a:r>
            <a:endParaRPr lang="en-US" sz="1600" dirty="0"/>
          </a:p>
        </p:txBody>
      </p:sp>
      <p:sp>
        <p:nvSpPr>
          <p:cNvPr id="4" name="Content Placeholder 3"/>
          <p:cNvSpPr>
            <a:spLocks noGrp="1"/>
          </p:cNvSpPr>
          <p:nvPr>
            <p:ph sz="half" idx="2"/>
          </p:nvPr>
        </p:nvSpPr>
        <p:spPr/>
        <p:txBody>
          <a:bodyPr>
            <a:normAutofit/>
          </a:bodyPr>
          <a:lstStyle/>
          <a:p>
            <a:r>
              <a:rPr lang="en-US" dirty="0" smtClean="0"/>
              <a:t>Scrum</a:t>
            </a:r>
          </a:p>
          <a:p>
            <a:pPr lvl="1"/>
            <a:r>
              <a:rPr lang="en-US" dirty="0" smtClean="0"/>
              <a:t>Fast feedback is a focus</a:t>
            </a:r>
          </a:p>
          <a:p>
            <a:pPr lvl="1"/>
            <a:r>
              <a:rPr lang="en-US" dirty="0" smtClean="0"/>
              <a:t>Fast feedback helps truncate wrong paths sooner</a:t>
            </a:r>
          </a:p>
          <a:p>
            <a:pPr lvl="1"/>
            <a:r>
              <a:rPr lang="en-US" dirty="0" smtClean="0"/>
              <a:t>Fast feedback vital for uncovering and exploiting time-sensitive, emergent opportunities</a:t>
            </a:r>
            <a:endParaRPr 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114800"/>
            <a:ext cx="4052888" cy="2065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39246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in Process (WIP)</a:t>
            </a:r>
            <a:endParaRPr lang="en-US" dirty="0"/>
          </a:p>
        </p:txBody>
      </p:sp>
      <p:sp>
        <p:nvSpPr>
          <p:cNvPr id="3" name="Content Placeholder 2"/>
          <p:cNvSpPr>
            <a:spLocks noGrp="1"/>
          </p:cNvSpPr>
          <p:nvPr>
            <p:ph sz="quarter" idx="1"/>
          </p:nvPr>
        </p:nvSpPr>
        <p:spPr/>
        <p:txBody>
          <a:bodyPr/>
          <a:lstStyle/>
          <a:p>
            <a:r>
              <a:rPr lang="en-US" dirty="0" smtClean="0"/>
              <a:t>Work in Process (WIP) refers to the work that has been started but not yet finished</a:t>
            </a:r>
          </a:p>
          <a:p>
            <a:r>
              <a:rPr lang="en-US" dirty="0" smtClean="0"/>
              <a:t>During product development WIP must be recognized and properly managed</a:t>
            </a:r>
          </a:p>
          <a:p>
            <a:r>
              <a:rPr lang="en-US" dirty="0" smtClean="0"/>
              <a:t>Three principles</a:t>
            </a:r>
          </a:p>
          <a:p>
            <a:pPr lvl="1"/>
            <a:r>
              <a:rPr lang="en-US" dirty="0" smtClean="0"/>
              <a:t>Use economically sensible batch sizes</a:t>
            </a:r>
          </a:p>
          <a:p>
            <a:pPr lvl="1"/>
            <a:r>
              <a:rPr lang="en-US" dirty="0" smtClean="0"/>
              <a:t>Recognize inventory and manage it for good flow</a:t>
            </a:r>
          </a:p>
          <a:p>
            <a:pPr lvl="1"/>
            <a:r>
              <a:rPr lang="en-US" dirty="0" smtClean="0"/>
              <a:t>Focus on idle work, not idle workers</a:t>
            </a:r>
          </a:p>
        </p:txBody>
      </p:sp>
    </p:spTree>
    <p:extLst>
      <p:ext uri="{BB962C8B-B14F-4D97-AF65-F5344CB8AC3E}">
        <p14:creationId xmlns:p14="http://schemas.microsoft.com/office/powerpoint/2010/main" val="2765345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Use economically sensible batch sizes</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Plan-driven</a:t>
            </a:r>
          </a:p>
          <a:p>
            <a:pPr lvl="1"/>
            <a:r>
              <a:rPr lang="en-US" dirty="0" smtClean="0"/>
              <a:t>Preferable to batch up all of one type of work (e.g. requirements analysis) and perform it in a single phase</a:t>
            </a:r>
          </a:p>
          <a:p>
            <a:pPr lvl="1"/>
            <a:r>
              <a:rPr lang="en-US" dirty="0" smtClean="0"/>
              <a:t>Batch size is 100%</a:t>
            </a:r>
          </a:p>
          <a:p>
            <a:pPr lvl="1"/>
            <a:r>
              <a:rPr lang="en-US" dirty="0" smtClean="0"/>
              <a:t>Approach based, in part, on believing old manufacturing principle of economies of scale applies to product development</a:t>
            </a:r>
          </a:p>
          <a:p>
            <a:pPr lvl="2"/>
            <a:r>
              <a:rPr lang="en-US" dirty="0" smtClean="0"/>
              <a:t>Principle states cost of producing a unit will go down as we increase the number of units</a:t>
            </a:r>
            <a:endParaRPr lang="en-US" dirty="0"/>
          </a:p>
        </p:txBody>
      </p:sp>
      <p:sp>
        <p:nvSpPr>
          <p:cNvPr id="5" name="Content Placeholder 4"/>
          <p:cNvSpPr>
            <a:spLocks noGrp="1"/>
          </p:cNvSpPr>
          <p:nvPr>
            <p:ph sz="half" idx="2"/>
          </p:nvPr>
        </p:nvSpPr>
        <p:spPr/>
        <p:txBody>
          <a:bodyPr>
            <a:normAutofit fontScale="92500" lnSpcReduction="10000"/>
          </a:bodyPr>
          <a:lstStyle/>
          <a:p>
            <a:r>
              <a:rPr lang="en-US" dirty="0" smtClean="0"/>
              <a:t>Scrum</a:t>
            </a:r>
          </a:p>
          <a:p>
            <a:pPr lvl="1"/>
            <a:r>
              <a:rPr lang="en-US" sz="1700" dirty="0" smtClean="0"/>
              <a:t>Accept that applying economies-of-scale thinking dogmatically to product development will cause significant harm</a:t>
            </a:r>
          </a:p>
          <a:p>
            <a:pPr lvl="1"/>
            <a:r>
              <a:rPr lang="en-US" sz="1700" dirty="0" smtClean="0"/>
              <a:t>Working in smaller batches has many benefits</a:t>
            </a:r>
            <a:endParaRPr lang="en-US" sz="1700"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239530"/>
            <a:ext cx="3810000" cy="3348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73228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Principle: Recognize inventory and manage it for good flow</a:t>
            </a:r>
            <a:endParaRPr lang="en-US" sz="2400" dirty="0"/>
          </a:p>
        </p:txBody>
      </p:sp>
      <p:sp>
        <p:nvSpPr>
          <p:cNvPr id="4" name="Content Placeholder 3"/>
          <p:cNvSpPr>
            <a:spLocks noGrp="1"/>
          </p:cNvSpPr>
          <p:nvPr>
            <p:ph sz="half" idx="1"/>
          </p:nvPr>
        </p:nvSpPr>
        <p:spPr/>
        <p:txBody>
          <a:bodyPr>
            <a:normAutofit lnSpcReduction="10000"/>
          </a:bodyPr>
          <a:lstStyle/>
          <a:p>
            <a:r>
              <a:rPr lang="en-US" dirty="0" smtClean="0"/>
              <a:t>Inventory</a:t>
            </a:r>
          </a:p>
          <a:p>
            <a:pPr lvl="1"/>
            <a:r>
              <a:rPr lang="en-US" dirty="0" smtClean="0"/>
              <a:t>In product development inventory is Work in Process (WIP)</a:t>
            </a:r>
          </a:p>
          <a:p>
            <a:pPr lvl="1"/>
            <a:r>
              <a:rPr lang="en-US" dirty="0" smtClean="0"/>
              <a:t>The greater the amount of WIP the greater the cost of change</a:t>
            </a:r>
            <a:endParaRPr lang="en-US" dirty="0"/>
          </a:p>
        </p:txBody>
      </p:sp>
      <p:sp>
        <p:nvSpPr>
          <p:cNvPr id="5" name="Content Placeholder 4"/>
          <p:cNvSpPr>
            <a:spLocks noGrp="1"/>
          </p:cNvSpPr>
          <p:nvPr>
            <p:ph sz="half" idx="2"/>
          </p:nvPr>
        </p:nvSpPr>
        <p:spPr/>
        <p:txBody>
          <a:bodyPr>
            <a:normAutofit lnSpcReduction="10000"/>
          </a:bodyPr>
          <a:lstStyle/>
          <a:p>
            <a:r>
              <a:rPr lang="en-US" dirty="0" smtClean="0"/>
              <a:t>Plan-driven</a:t>
            </a:r>
          </a:p>
          <a:p>
            <a:pPr lvl="1"/>
            <a:r>
              <a:rPr lang="en-US" dirty="0" smtClean="0"/>
              <a:t>Encourages batch sizes of 100% meaning the entire project is WIP</a:t>
            </a:r>
          </a:p>
          <a:p>
            <a:pPr lvl="1"/>
            <a:r>
              <a:rPr lang="en-US" dirty="0" smtClean="0"/>
              <a:t>Any change that affects any part of the project is guaranteed to require rework</a:t>
            </a:r>
          </a:p>
          <a:p>
            <a:r>
              <a:rPr lang="en-US" dirty="0" smtClean="0"/>
              <a:t>Scrum</a:t>
            </a:r>
          </a:p>
          <a:p>
            <a:pPr lvl="1"/>
            <a:r>
              <a:rPr lang="en-US" dirty="0" smtClean="0"/>
              <a:t>Encourages delaying WIP until it is needed (just-in-time) minimizing the cost of change</a:t>
            </a:r>
            <a:endParaRPr lang="en-US" dirty="0"/>
          </a:p>
        </p:txBody>
      </p:sp>
    </p:spTree>
    <p:extLst>
      <p:ext uri="{BB962C8B-B14F-4D97-AF65-F5344CB8AC3E}">
        <p14:creationId xmlns:p14="http://schemas.microsoft.com/office/powerpoint/2010/main" val="4573228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Focus on idle work, not idle workers</a:t>
            </a:r>
            <a:endParaRPr lang="en-US" dirty="0"/>
          </a:p>
        </p:txBody>
      </p:sp>
      <p:sp>
        <p:nvSpPr>
          <p:cNvPr id="4" name="Content Placeholder 3"/>
          <p:cNvSpPr>
            <a:spLocks noGrp="1"/>
          </p:cNvSpPr>
          <p:nvPr>
            <p:ph sz="half" idx="1"/>
          </p:nvPr>
        </p:nvSpPr>
        <p:spPr/>
        <p:txBody>
          <a:bodyPr/>
          <a:lstStyle/>
          <a:p>
            <a:r>
              <a:rPr lang="en-US" dirty="0" smtClean="0"/>
              <a:t>Idle work</a:t>
            </a:r>
          </a:p>
          <a:p>
            <a:pPr lvl="1"/>
            <a:r>
              <a:rPr lang="en-US" dirty="0" smtClean="0"/>
              <a:t>Work that we want to do (such as building or testing) but can’t do because something it preventing us</a:t>
            </a:r>
          </a:p>
          <a:p>
            <a:r>
              <a:rPr lang="en-US" dirty="0" smtClean="0"/>
              <a:t>Idle workers</a:t>
            </a:r>
          </a:p>
          <a:p>
            <a:pPr lvl="1"/>
            <a:r>
              <a:rPr lang="en-US" dirty="0" smtClean="0"/>
              <a:t>People who have available capacity but not currently 100% utilized</a:t>
            </a:r>
          </a:p>
        </p:txBody>
      </p:sp>
      <p:sp>
        <p:nvSpPr>
          <p:cNvPr id="5" name="Content Placeholder 4"/>
          <p:cNvSpPr>
            <a:spLocks noGrp="1"/>
          </p:cNvSpPr>
          <p:nvPr>
            <p:ph sz="half" idx="2"/>
          </p:nvPr>
        </p:nvSpPr>
        <p:spPr/>
        <p:txBody>
          <a:bodyPr/>
          <a:lstStyle/>
          <a:p>
            <a:r>
              <a:rPr lang="en-US" dirty="0" smtClean="0"/>
              <a:t>Scrum</a:t>
            </a:r>
          </a:p>
          <a:p>
            <a:pPr lvl="1"/>
            <a:r>
              <a:rPr lang="en-US" dirty="0" smtClean="0"/>
              <a:t>Encourages ensuring that blockers related to work be removed with less emphasis on idle workers</a:t>
            </a:r>
            <a:endParaRPr lang="en-US" dirty="0"/>
          </a:p>
        </p:txBody>
      </p:sp>
    </p:spTree>
    <p:extLst>
      <p:ext uri="{BB962C8B-B14F-4D97-AF65-F5344CB8AC3E}">
        <p14:creationId xmlns:p14="http://schemas.microsoft.com/office/powerpoint/2010/main" val="4573228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a:t>
            </a:r>
            <a:endParaRPr lang="en-US" dirty="0"/>
          </a:p>
        </p:txBody>
      </p:sp>
      <p:sp>
        <p:nvSpPr>
          <p:cNvPr id="3" name="Content Placeholder 2"/>
          <p:cNvSpPr>
            <a:spLocks noGrp="1"/>
          </p:cNvSpPr>
          <p:nvPr>
            <p:ph sz="quarter" idx="1"/>
          </p:nvPr>
        </p:nvSpPr>
        <p:spPr/>
        <p:txBody>
          <a:bodyPr/>
          <a:lstStyle/>
          <a:p>
            <a:r>
              <a:rPr lang="en-US" dirty="0" smtClean="0"/>
              <a:t>When using scrum, we measure progress by what we have delivered and validated, not by how we are proceeding according to the predefined plan or how far we are into a particular phase or stage of development.</a:t>
            </a:r>
          </a:p>
          <a:p>
            <a:r>
              <a:rPr lang="en-US" dirty="0" smtClean="0"/>
              <a:t>Three principles</a:t>
            </a:r>
          </a:p>
          <a:p>
            <a:pPr lvl="1"/>
            <a:r>
              <a:rPr lang="en-US" dirty="0" smtClean="0"/>
              <a:t>Adapt to real-time information and </a:t>
            </a:r>
            <a:r>
              <a:rPr lang="en-US" dirty="0" err="1" smtClean="0"/>
              <a:t>replan</a:t>
            </a:r>
            <a:r>
              <a:rPr lang="en-US" dirty="0" smtClean="0"/>
              <a:t>.</a:t>
            </a:r>
          </a:p>
          <a:p>
            <a:pPr lvl="1"/>
            <a:r>
              <a:rPr lang="en-US" dirty="0" smtClean="0"/>
              <a:t>Measure progress by validating working assets.</a:t>
            </a:r>
          </a:p>
          <a:p>
            <a:pPr lvl="1"/>
            <a:r>
              <a:rPr lang="en-US" dirty="0" smtClean="0"/>
              <a:t>Focus on value-centric delivery.</a:t>
            </a:r>
            <a:endParaRPr lang="en-US" dirty="0"/>
          </a:p>
        </p:txBody>
      </p:sp>
    </p:spTree>
    <p:extLst>
      <p:ext uri="{BB962C8B-B14F-4D97-AF65-F5344CB8AC3E}">
        <p14:creationId xmlns:p14="http://schemas.microsoft.com/office/powerpoint/2010/main" val="27653457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Principle: Adapt to real-time information and </a:t>
            </a:r>
            <a:r>
              <a:rPr lang="en-US" sz="2800" dirty="0" err="1" smtClean="0"/>
              <a:t>replan</a:t>
            </a:r>
            <a:endParaRPr lang="en-US" sz="2800" dirty="0"/>
          </a:p>
        </p:txBody>
      </p:sp>
      <p:sp>
        <p:nvSpPr>
          <p:cNvPr id="4" name="Content Placeholder 3"/>
          <p:cNvSpPr>
            <a:spLocks noGrp="1"/>
          </p:cNvSpPr>
          <p:nvPr>
            <p:ph sz="half" idx="1"/>
          </p:nvPr>
        </p:nvSpPr>
        <p:spPr/>
        <p:txBody>
          <a:bodyPr>
            <a:normAutofit lnSpcReduction="10000"/>
          </a:bodyPr>
          <a:lstStyle/>
          <a:p>
            <a:r>
              <a:rPr lang="en-US" dirty="0" smtClean="0"/>
              <a:t>Plan-driven</a:t>
            </a:r>
          </a:p>
          <a:p>
            <a:pPr lvl="1"/>
            <a:r>
              <a:rPr lang="en-US" dirty="0" smtClean="0"/>
              <a:t>The plan is the authoritative source on how and when work should occur.</a:t>
            </a:r>
          </a:p>
          <a:p>
            <a:pPr lvl="1"/>
            <a:r>
              <a:rPr lang="en-US" dirty="0" smtClean="0"/>
              <a:t>Conformance to the plan is expected.</a:t>
            </a:r>
            <a:endParaRPr lang="en-US" dirty="0"/>
          </a:p>
        </p:txBody>
      </p:sp>
      <p:sp>
        <p:nvSpPr>
          <p:cNvPr id="5" name="Content Placeholder 4"/>
          <p:cNvSpPr>
            <a:spLocks noGrp="1"/>
          </p:cNvSpPr>
          <p:nvPr>
            <p:ph sz="half" idx="2"/>
          </p:nvPr>
        </p:nvSpPr>
        <p:spPr/>
        <p:txBody>
          <a:bodyPr>
            <a:normAutofit lnSpcReduction="10000"/>
          </a:bodyPr>
          <a:lstStyle/>
          <a:p>
            <a:r>
              <a:rPr lang="en-US" dirty="0" smtClean="0"/>
              <a:t>Scrum</a:t>
            </a:r>
          </a:p>
          <a:p>
            <a:pPr lvl="1"/>
            <a:r>
              <a:rPr lang="en-US" dirty="0" smtClean="0"/>
              <a:t>Believe that unbridled faith in the plan will blind us to the fact that the plan might be wrong.</a:t>
            </a:r>
          </a:p>
          <a:p>
            <a:pPr lvl="1"/>
            <a:r>
              <a:rPr lang="en-US" dirty="0" smtClean="0"/>
              <a:t>Goal is not to conform to some plan (some up-front prediction).</a:t>
            </a:r>
          </a:p>
          <a:p>
            <a:pPr lvl="1"/>
            <a:r>
              <a:rPr lang="en-US" dirty="0" smtClean="0"/>
              <a:t>Goal is to rapidly </a:t>
            </a:r>
            <a:r>
              <a:rPr lang="en-US" dirty="0" err="1" smtClean="0"/>
              <a:t>replan</a:t>
            </a:r>
            <a:r>
              <a:rPr lang="en-US" dirty="0" smtClean="0"/>
              <a:t> and adapt to the stream of economically important information that is continuously arriving during development.</a:t>
            </a:r>
            <a:endParaRPr lang="en-US" dirty="0"/>
          </a:p>
        </p:txBody>
      </p:sp>
    </p:spTree>
    <p:extLst>
      <p:ext uri="{BB962C8B-B14F-4D97-AF65-F5344CB8AC3E}">
        <p14:creationId xmlns:p14="http://schemas.microsoft.com/office/powerpoint/2010/main" val="38037286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Principle: Measure progress by validating working assets</a:t>
            </a:r>
            <a:endParaRPr lang="en-US" sz="2400" dirty="0"/>
          </a:p>
        </p:txBody>
      </p:sp>
      <p:sp>
        <p:nvSpPr>
          <p:cNvPr id="4" name="Content Placeholder 3"/>
          <p:cNvSpPr>
            <a:spLocks noGrp="1"/>
          </p:cNvSpPr>
          <p:nvPr>
            <p:ph sz="half" idx="1"/>
          </p:nvPr>
        </p:nvSpPr>
        <p:spPr/>
        <p:txBody>
          <a:bodyPr>
            <a:normAutofit lnSpcReduction="10000"/>
          </a:bodyPr>
          <a:lstStyle/>
          <a:p>
            <a:r>
              <a:rPr lang="en-US" dirty="0" smtClean="0"/>
              <a:t>Plan-driven</a:t>
            </a:r>
          </a:p>
          <a:p>
            <a:pPr lvl="1"/>
            <a:r>
              <a:rPr lang="en-US" dirty="0" smtClean="0"/>
              <a:t>Progress demonstrated by completing a phase and being permitted to enter the next phase.</a:t>
            </a:r>
          </a:p>
          <a:p>
            <a:pPr lvl="1"/>
            <a:r>
              <a:rPr lang="en-US" dirty="0" smtClean="0"/>
              <a:t>If a phase starts and completes as expected, product development effort might seem to be progressing well.</a:t>
            </a:r>
          </a:p>
          <a:p>
            <a:pPr lvl="1"/>
            <a:r>
              <a:rPr lang="en-US" dirty="0" smtClean="0"/>
              <a:t>In the end, product we created might deliver far less customer value than expected.</a:t>
            </a:r>
            <a:endParaRPr lang="en-US" dirty="0"/>
          </a:p>
        </p:txBody>
      </p:sp>
      <p:sp>
        <p:nvSpPr>
          <p:cNvPr id="5" name="Content Placeholder 4"/>
          <p:cNvSpPr>
            <a:spLocks noGrp="1"/>
          </p:cNvSpPr>
          <p:nvPr>
            <p:ph sz="half" idx="2"/>
          </p:nvPr>
        </p:nvSpPr>
        <p:spPr/>
        <p:txBody>
          <a:bodyPr>
            <a:normAutofit lnSpcReduction="10000"/>
          </a:bodyPr>
          <a:lstStyle/>
          <a:p>
            <a:r>
              <a:rPr lang="en-US" dirty="0" smtClean="0"/>
              <a:t>Scrum</a:t>
            </a:r>
          </a:p>
          <a:p>
            <a:pPr lvl="1"/>
            <a:r>
              <a:rPr lang="en-US" dirty="0" smtClean="0"/>
              <a:t>Progress measured by building working, validated assets that deliver value and that can be used to validate important assumptions.</a:t>
            </a:r>
          </a:p>
          <a:p>
            <a:pPr lvl="1"/>
            <a:r>
              <a:rPr lang="en-US" dirty="0" smtClean="0"/>
              <a:t>Progress gives us feedback to know what next right step is.</a:t>
            </a:r>
          </a:p>
          <a:p>
            <a:pPr lvl="1"/>
            <a:r>
              <a:rPr lang="en-US" dirty="0" smtClean="0"/>
              <a:t>It’s not about how much work we start; it’s all about what customer-valuable work we finish.</a:t>
            </a:r>
            <a:endParaRPr lang="en-US" dirty="0"/>
          </a:p>
        </p:txBody>
      </p:sp>
    </p:spTree>
    <p:extLst>
      <p:ext uri="{BB962C8B-B14F-4D97-AF65-F5344CB8AC3E}">
        <p14:creationId xmlns:p14="http://schemas.microsoft.com/office/powerpoint/2010/main" val="38037286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Focus on value-centric delivery</a:t>
            </a:r>
            <a:endParaRPr lang="en-US" dirty="0"/>
          </a:p>
        </p:txBody>
      </p:sp>
      <p:sp>
        <p:nvSpPr>
          <p:cNvPr id="4" name="Content Placeholder 3"/>
          <p:cNvSpPr>
            <a:spLocks noGrp="1"/>
          </p:cNvSpPr>
          <p:nvPr>
            <p:ph sz="half" idx="1"/>
          </p:nvPr>
        </p:nvSpPr>
        <p:spPr/>
        <p:txBody>
          <a:bodyPr>
            <a:normAutofit/>
          </a:bodyPr>
          <a:lstStyle/>
          <a:p>
            <a:r>
              <a:rPr lang="en-US" sz="2000" dirty="0" smtClean="0"/>
              <a:t>Plan-driven</a:t>
            </a:r>
          </a:p>
          <a:p>
            <a:pPr lvl="1"/>
            <a:r>
              <a:rPr lang="en-US" sz="1800" dirty="0" smtClean="0"/>
              <a:t>Focuses on diligently following the process.</a:t>
            </a:r>
          </a:p>
          <a:p>
            <a:pPr lvl="1"/>
            <a:r>
              <a:rPr lang="en-US" sz="1800" dirty="0" smtClean="0"/>
              <a:t>Integration and delivery of features happen at the end of the effort.</a:t>
            </a:r>
          </a:p>
          <a:p>
            <a:pPr lvl="1"/>
            <a:r>
              <a:rPr lang="en-US" sz="1800" dirty="0" smtClean="0"/>
              <a:t>Risk we will run out of resources before we deliver all of the important value to our customers.</a:t>
            </a:r>
          </a:p>
          <a:p>
            <a:pPr lvl="1"/>
            <a:r>
              <a:rPr lang="en-US" sz="1800" dirty="0" smtClean="0"/>
              <a:t>Belief that planning and document artifacts are valuable but they rarely are of use to the customer.</a:t>
            </a:r>
            <a:endParaRPr lang="en-US" sz="1800" dirty="0"/>
          </a:p>
        </p:txBody>
      </p:sp>
      <p:sp>
        <p:nvSpPr>
          <p:cNvPr id="5" name="Content Placeholder 4"/>
          <p:cNvSpPr>
            <a:spLocks noGrp="1"/>
          </p:cNvSpPr>
          <p:nvPr>
            <p:ph sz="half" idx="2"/>
          </p:nvPr>
        </p:nvSpPr>
        <p:spPr/>
        <p:txBody>
          <a:bodyPr>
            <a:normAutofit/>
          </a:bodyPr>
          <a:lstStyle/>
          <a:p>
            <a:r>
              <a:rPr lang="en-US" sz="2000" dirty="0" smtClean="0"/>
              <a:t>Scrum</a:t>
            </a:r>
          </a:p>
          <a:p>
            <a:pPr lvl="1"/>
            <a:r>
              <a:rPr lang="en-US" sz="1800" dirty="0" smtClean="0"/>
              <a:t>Highest-value features are continuously built and delivered in next iteration.</a:t>
            </a:r>
          </a:p>
          <a:p>
            <a:pPr lvl="1"/>
            <a:r>
              <a:rPr lang="en-US" sz="1800" dirty="0" smtClean="0"/>
              <a:t>Customers get continuous flow of high-value features.</a:t>
            </a:r>
          </a:p>
          <a:p>
            <a:pPr lvl="1"/>
            <a:r>
              <a:rPr lang="en-US" sz="1800" dirty="0" smtClean="0"/>
              <a:t>Believe that intermediate artifacts provide no perceived customer value.</a:t>
            </a:r>
            <a:endParaRPr lang="en-US" sz="1800"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4343400"/>
            <a:ext cx="3771900" cy="2154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7286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sz="quarter" idx="1"/>
          </p:nvPr>
        </p:nvSpPr>
        <p:spPr/>
        <p:txBody>
          <a:bodyPr/>
          <a:lstStyle/>
          <a:p>
            <a:r>
              <a:rPr lang="en-US" dirty="0" smtClean="0"/>
              <a:t>There are specific performance-related characteristics we expect when using scrum</a:t>
            </a:r>
          </a:p>
          <a:p>
            <a:r>
              <a:rPr lang="en-US" dirty="0" smtClean="0"/>
              <a:t>Three principles</a:t>
            </a:r>
          </a:p>
          <a:p>
            <a:pPr lvl="1"/>
            <a:r>
              <a:rPr lang="en-US" dirty="0" smtClean="0"/>
              <a:t>Go fast but never hurry</a:t>
            </a:r>
          </a:p>
          <a:p>
            <a:pPr lvl="1"/>
            <a:r>
              <a:rPr lang="en-US" dirty="0" smtClean="0"/>
              <a:t>Build in quality</a:t>
            </a:r>
          </a:p>
          <a:p>
            <a:pPr lvl="1"/>
            <a:r>
              <a:rPr lang="en-US" dirty="0" smtClean="0"/>
              <a:t>Employ minimally sufficient ceremony</a:t>
            </a:r>
          </a:p>
        </p:txBody>
      </p:sp>
    </p:spTree>
    <p:extLst>
      <p:ext uri="{BB962C8B-B14F-4D97-AF65-F5344CB8AC3E}">
        <p14:creationId xmlns:p14="http://schemas.microsoft.com/office/powerpoint/2010/main" val="27653457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Origins</a:t>
            </a:r>
            <a:endParaRPr lang="en-US" dirty="0"/>
          </a:p>
        </p:txBody>
      </p:sp>
      <p:sp>
        <p:nvSpPr>
          <p:cNvPr id="3" name="Content Placeholder 2"/>
          <p:cNvSpPr>
            <a:spLocks noGrp="1"/>
          </p:cNvSpPr>
          <p:nvPr>
            <p:ph sz="quarter" idx="1"/>
          </p:nvPr>
        </p:nvSpPr>
        <p:spPr/>
        <p:txBody>
          <a:bodyPr/>
          <a:lstStyle/>
          <a:p>
            <a:r>
              <a:rPr lang="en-US" dirty="0" smtClean="0"/>
              <a:t>1986 article in Harvard Business Review described how several companies produced world-class results using scalable, team-based approach to product development</a:t>
            </a:r>
          </a:p>
          <a:p>
            <a:r>
              <a:rPr lang="en-US" dirty="0" smtClean="0"/>
              <a:t>Scrum is rugby term referring to way of restarting game</a:t>
            </a:r>
          </a:p>
          <a:p>
            <a:pPr lvl="1"/>
            <a:r>
              <a:rPr lang="en-US" dirty="0" smtClean="0"/>
              <a:t>Metaphor for going a short distance, taking measure, repeating</a:t>
            </a:r>
          </a:p>
        </p:txBody>
      </p:sp>
    </p:spTree>
    <p:extLst>
      <p:ext uri="{BB962C8B-B14F-4D97-AF65-F5344CB8AC3E}">
        <p14:creationId xmlns:p14="http://schemas.microsoft.com/office/powerpoint/2010/main" val="886868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Go fast but never hurry</a:t>
            </a:r>
            <a:endParaRPr lang="en-US" dirty="0"/>
          </a:p>
        </p:txBody>
      </p:sp>
      <p:sp>
        <p:nvSpPr>
          <p:cNvPr id="4" name="Content Placeholder 3"/>
          <p:cNvSpPr>
            <a:spLocks noGrp="1"/>
          </p:cNvSpPr>
          <p:nvPr>
            <p:ph sz="half" idx="1"/>
          </p:nvPr>
        </p:nvSpPr>
        <p:spPr/>
        <p:txBody>
          <a:bodyPr/>
          <a:lstStyle/>
          <a:p>
            <a:r>
              <a:rPr lang="en-US" dirty="0" smtClean="0"/>
              <a:t>Plan-driven</a:t>
            </a:r>
          </a:p>
          <a:p>
            <a:pPr lvl="1"/>
            <a:r>
              <a:rPr lang="en-US" dirty="0" smtClean="0"/>
              <a:t>Belief that if we follow the plan and do things right the first time, we’ll avoid costly and time-consuming rework.</a:t>
            </a:r>
            <a:endParaRPr lang="en-US" dirty="0"/>
          </a:p>
        </p:txBody>
      </p:sp>
      <p:sp>
        <p:nvSpPr>
          <p:cNvPr id="5" name="Content Placeholder 4"/>
          <p:cNvSpPr>
            <a:spLocks noGrp="1"/>
          </p:cNvSpPr>
          <p:nvPr>
            <p:ph sz="half" idx="2"/>
          </p:nvPr>
        </p:nvSpPr>
        <p:spPr/>
        <p:txBody>
          <a:bodyPr/>
          <a:lstStyle/>
          <a:p>
            <a:r>
              <a:rPr lang="en-US" dirty="0" smtClean="0"/>
              <a:t>Scrum</a:t>
            </a:r>
          </a:p>
          <a:p>
            <a:pPr lvl="1"/>
            <a:r>
              <a:rPr lang="en-US" dirty="0" smtClean="0"/>
              <a:t>Goal is to be nimble, adaptable, and speedy.</a:t>
            </a:r>
          </a:p>
          <a:p>
            <a:pPr lvl="1"/>
            <a:r>
              <a:rPr lang="en-US" dirty="0" smtClean="0"/>
              <a:t>We get fast feedback and value into the hands of the customers sooner.</a:t>
            </a:r>
          </a:p>
          <a:p>
            <a:pPr lvl="1"/>
            <a:r>
              <a:rPr lang="en-US" dirty="0" smtClean="0"/>
              <a:t>Time is of the essence but we don’t rush to get things done.  Doing so would violate the principle of </a:t>
            </a:r>
            <a:r>
              <a:rPr lang="en-US" b="1" dirty="0" smtClean="0"/>
              <a:t>sustainable pace</a:t>
            </a:r>
            <a:r>
              <a:rPr lang="en-US" dirty="0" smtClean="0"/>
              <a:t>.</a:t>
            </a:r>
            <a:endParaRPr lang="en-US" dirty="0"/>
          </a:p>
        </p:txBody>
      </p:sp>
    </p:spTree>
    <p:extLst>
      <p:ext uri="{BB962C8B-B14F-4D97-AF65-F5344CB8AC3E}">
        <p14:creationId xmlns:p14="http://schemas.microsoft.com/office/powerpoint/2010/main" val="16146222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Build in quality</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Plan-driven</a:t>
            </a:r>
          </a:p>
          <a:p>
            <a:pPr lvl="1"/>
            <a:r>
              <a:rPr lang="en-US" dirty="0" smtClean="0"/>
              <a:t>Belief that through careful, sequential performance of work we get a high quality product</a:t>
            </a:r>
          </a:p>
          <a:p>
            <a:pPr lvl="1"/>
            <a:r>
              <a:rPr lang="en-US" dirty="0" smtClean="0"/>
              <a:t>Can’t verify this quality until we do testing of integrated product, which occurs during a late phase.</a:t>
            </a:r>
          </a:p>
          <a:p>
            <a:pPr lvl="1"/>
            <a:r>
              <a:rPr lang="en-US" dirty="0" smtClean="0"/>
              <a:t>If testing indicates quality is lacking, we must enter costly test-and-fix phase.</a:t>
            </a:r>
          </a:p>
          <a:p>
            <a:pPr lvl="1"/>
            <a:r>
              <a:rPr lang="en-US" dirty="0" smtClean="0"/>
              <a:t>Testing team often viewed as separate from the development team.</a:t>
            </a:r>
            <a:endParaRPr lang="en-US" dirty="0"/>
          </a:p>
        </p:txBody>
      </p:sp>
      <p:sp>
        <p:nvSpPr>
          <p:cNvPr id="5" name="Content Placeholder 4"/>
          <p:cNvSpPr>
            <a:spLocks noGrp="1"/>
          </p:cNvSpPr>
          <p:nvPr>
            <p:ph sz="half" idx="2"/>
          </p:nvPr>
        </p:nvSpPr>
        <p:spPr/>
        <p:txBody>
          <a:bodyPr>
            <a:normAutofit fontScale="92500" lnSpcReduction="10000"/>
          </a:bodyPr>
          <a:lstStyle/>
          <a:p>
            <a:r>
              <a:rPr lang="en-US" dirty="0" smtClean="0"/>
              <a:t>Scrum</a:t>
            </a:r>
          </a:p>
          <a:p>
            <a:pPr lvl="1"/>
            <a:r>
              <a:rPr lang="en-US" dirty="0" smtClean="0"/>
              <a:t>Quality isn’t something a testing team “tests in” at the end.</a:t>
            </a:r>
          </a:p>
          <a:p>
            <a:pPr lvl="1"/>
            <a:r>
              <a:rPr lang="en-US" dirty="0" smtClean="0"/>
              <a:t>Quality is something a cross-functional scrum team owns and continuously builds in and verifies every sprint.</a:t>
            </a:r>
          </a:p>
          <a:p>
            <a:pPr lvl="1"/>
            <a:r>
              <a:rPr lang="en-US" dirty="0" smtClean="0"/>
              <a:t>Each increment of value is completed to a high level of confidence.</a:t>
            </a:r>
          </a:p>
          <a:p>
            <a:pPr lvl="1"/>
            <a:r>
              <a:rPr lang="en-US" dirty="0" smtClean="0"/>
              <a:t>Need for significant late testing is substantially reduced.</a:t>
            </a:r>
            <a:endParaRPr lang="en-US" dirty="0"/>
          </a:p>
        </p:txBody>
      </p:sp>
    </p:spTree>
    <p:extLst>
      <p:ext uri="{BB962C8B-B14F-4D97-AF65-F5344CB8AC3E}">
        <p14:creationId xmlns:p14="http://schemas.microsoft.com/office/powerpoint/2010/main" val="1614622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Employ minimally sufficient ceremony</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smtClean="0"/>
              <a:t>Plan-driven</a:t>
            </a:r>
          </a:p>
          <a:p>
            <a:pPr lvl="1"/>
            <a:r>
              <a:rPr lang="en-US" dirty="0" smtClean="0"/>
              <a:t>Tends to be high-ceremony, document-centric, and process-heavy</a:t>
            </a:r>
          </a:p>
          <a:p>
            <a:pPr lvl="1"/>
            <a:r>
              <a:rPr lang="en-US" dirty="0" smtClean="0"/>
              <a:t>Examples of ceremonies that might not be necessary:</a:t>
            </a:r>
          </a:p>
          <a:p>
            <a:pPr lvl="2"/>
            <a:r>
              <a:rPr lang="en-US" dirty="0" smtClean="0"/>
              <a:t>Three-day process required for approving and migrating code from the </a:t>
            </a:r>
            <a:r>
              <a:rPr lang="en-US" dirty="0" err="1" smtClean="0"/>
              <a:t>dev</a:t>
            </a:r>
            <a:r>
              <a:rPr lang="en-US" dirty="0" smtClean="0"/>
              <a:t> to QA environment</a:t>
            </a:r>
          </a:p>
          <a:p>
            <a:pPr lvl="2"/>
            <a:r>
              <a:rPr lang="en-US" dirty="0" smtClean="0"/>
              <a:t>All anomalies have to blogged into a software tool when you could just tap the shoulder of the person next to you to ask them to fix an issue</a:t>
            </a:r>
          </a:p>
          <a:p>
            <a:pPr lvl="2"/>
            <a:r>
              <a:rPr lang="en-US" dirty="0" smtClean="0"/>
              <a:t>I write a document because now is the prescribed time to write that document, even though nobody can say why that document is necessary or valuable.</a:t>
            </a:r>
            <a:endParaRPr lang="en-US" dirty="0"/>
          </a:p>
        </p:txBody>
      </p:sp>
      <p:sp>
        <p:nvSpPr>
          <p:cNvPr id="5" name="Content Placeholder 4"/>
          <p:cNvSpPr>
            <a:spLocks noGrp="1"/>
          </p:cNvSpPr>
          <p:nvPr>
            <p:ph sz="half" idx="2"/>
          </p:nvPr>
        </p:nvSpPr>
        <p:spPr/>
        <p:txBody>
          <a:bodyPr>
            <a:normAutofit fontScale="77500" lnSpcReduction="20000"/>
          </a:bodyPr>
          <a:lstStyle/>
          <a:p>
            <a:r>
              <a:rPr lang="en-US" dirty="0" smtClean="0"/>
              <a:t>Scrum</a:t>
            </a:r>
          </a:p>
          <a:p>
            <a:pPr lvl="1"/>
            <a:r>
              <a:rPr lang="en-US" dirty="0" smtClean="0"/>
              <a:t>Little emphasis is put on process-centric ceremonies</a:t>
            </a:r>
          </a:p>
          <a:p>
            <a:pPr lvl="1"/>
            <a:r>
              <a:rPr lang="en-US" dirty="0" smtClean="0"/>
              <a:t>Goal is to eliminate unnecessary formality</a:t>
            </a:r>
          </a:p>
          <a:p>
            <a:pPr lvl="1"/>
            <a:r>
              <a:rPr lang="en-US" dirty="0" smtClean="0"/>
              <a:t>Ceremonial bar is set at the level that is minimally sufficient</a:t>
            </a:r>
          </a:p>
          <a:p>
            <a:pPr lvl="1"/>
            <a:r>
              <a:rPr lang="en-US" dirty="0" smtClean="0"/>
              <a:t>Note, some regulated products require documents and other ceremony; these would of course be done</a:t>
            </a:r>
            <a:endParaRPr lang="en-US"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4267200"/>
            <a:ext cx="4161194" cy="1690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4622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Closing</a:t>
            </a:r>
            <a:endParaRPr lang="en-US" dirty="0"/>
          </a:p>
        </p:txBody>
      </p:sp>
      <p:sp>
        <p:nvSpPr>
          <p:cNvPr id="4" name="Content Placeholder 3"/>
          <p:cNvSpPr>
            <a:spLocks noGrp="1"/>
          </p:cNvSpPr>
          <p:nvPr>
            <p:ph sz="half" idx="1"/>
          </p:nvPr>
        </p:nvSpPr>
        <p:spPr/>
        <p:txBody>
          <a:bodyPr>
            <a:normAutofit/>
          </a:bodyPr>
          <a:lstStyle/>
          <a:p>
            <a:pPr marL="0" indent="0">
              <a:buNone/>
            </a:pPr>
            <a:r>
              <a:rPr lang="en-US" sz="2000" dirty="0" smtClean="0"/>
              <a:t>Summary of plan-driven vs. Agile (Scrum) principles:</a:t>
            </a:r>
            <a:endParaRPr lang="en-US" sz="2000" dirty="0"/>
          </a:p>
        </p:txBody>
      </p:sp>
      <p:sp>
        <p:nvSpPr>
          <p:cNvPr id="5" name="Content Placeholder 4"/>
          <p:cNvSpPr>
            <a:spLocks noGrp="1"/>
          </p:cNvSpPr>
          <p:nvPr>
            <p:ph sz="half" idx="2"/>
          </p:nvPr>
        </p:nvSpPr>
        <p:spPr/>
        <p:txBody>
          <a:bodyPr>
            <a:normAutofit/>
          </a:bodyPr>
          <a:lstStyle/>
          <a:p>
            <a:endParaRPr lang="en-US"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40" y="2195520"/>
            <a:ext cx="4043801" cy="3824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556951"/>
            <a:ext cx="4000039" cy="4920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07791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8426" y="3429000"/>
            <a:ext cx="6251574" cy="2209800"/>
          </a:xfrm>
        </p:spPr>
        <p:txBody>
          <a:bodyPr>
            <a:normAutofit lnSpcReduction="10000"/>
          </a:bodyPr>
          <a:lstStyle/>
          <a:p>
            <a:pPr marL="0" indent="0" algn="ctr">
              <a:buNone/>
            </a:pPr>
            <a:r>
              <a:rPr lang="en-US" dirty="0" smtClean="0"/>
              <a:t>   Topics:</a:t>
            </a:r>
          </a:p>
          <a:p>
            <a:pPr marL="274320" lvl="1" indent="0" algn="ctr">
              <a:buNone/>
            </a:pPr>
            <a:r>
              <a:rPr lang="en-US" dirty="0" smtClean="0"/>
              <a:t>Overview</a:t>
            </a:r>
          </a:p>
          <a:p>
            <a:pPr lvl="1" algn="ctr"/>
            <a:r>
              <a:rPr lang="en-US" dirty="0" err="1" smtClean="0"/>
              <a:t>Timeboxed</a:t>
            </a:r>
            <a:endParaRPr lang="en-US" dirty="0" smtClean="0"/>
          </a:p>
          <a:p>
            <a:pPr lvl="1" algn="ctr"/>
            <a:r>
              <a:rPr lang="en-US" dirty="0" smtClean="0"/>
              <a:t>Short Duration</a:t>
            </a:r>
          </a:p>
          <a:p>
            <a:pPr lvl="1" algn="ctr"/>
            <a:r>
              <a:rPr lang="en-US" dirty="0" smtClean="0"/>
              <a:t>Consistent Duration</a:t>
            </a:r>
          </a:p>
          <a:p>
            <a:pPr lvl="1" algn="ctr"/>
            <a:r>
              <a:rPr lang="en-US" dirty="0" smtClean="0"/>
              <a:t>No Goal-Altering Changes</a:t>
            </a:r>
          </a:p>
          <a:p>
            <a:pPr lvl="1" algn="ctr"/>
            <a:r>
              <a:rPr lang="en-US" dirty="0" smtClean="0"/>
              <a:t>Definition of Done</a:t>
            </a:r>
          </a:p>
          <a:p>
            <a:endParaRPr lang="en-US" dirty="0"/>
          </a:p>
        </p:txBody>
      </p:sp>
      <p:sp>
        <p:nvSpPr>
          <p:cNvPr id="2" name="Title 1"/>
          <p:cNvSpPr>
            <a:spLocks noGrp="1"/>
          </p:cNvSpPr>
          <p:nvPr>
            <p:ph type="title"/>
          </p:nvPr>
        </p:nvSpPr>
        <p:spPr/>
        <p:txBody>
          <a:bodyPr/>
          <a:lstStyle/>
          <a:p>
            <a:r>
              <a:rPr lang="en-US" dirty="0" smtClean="0"/>
              <a:t>Sprints</a:t>
            </a:r>
            <a:endParaRPr lang="en-US" dirty="0"/>
          </a:p>
        </p:txBody>
      </p:sp>
    </p:spTree>
    <p:extLst>
      <p:ext uri="{BB962C8B-B14F-4D97-AF65-F5344CB8AC3E}">
        <p14:creationId xmlns:p14="http://schemas.microsoft.com/office/powerpoint/2010/main" val="22551743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p:txBody>
          <a:bodyPr/>
          <a:lstStyle/>
          <a:p>
            <a:r>
              <a:rPr lang="en-US" dirty="0" smtClean="0"/>
              <a:t>Sprints are the skeleton of the scrum framework</a:t>
            </a:r>
            <a:endParaRPr lang="en-US"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133600"/>
            <a:ext cx="5281613" cy="3949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392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Timeboxed</a:t>
            </a:r>
            <a:endParaRPr lang="en-US" dirty="0"/>
          </a:p>
        </p:txBody>
      </p:sp>
      <p:sp>
        <p:nvSpPr>
          <p:cNvPr id="3" name="Content Placeholder 2"/>
          <p:cNvSpPr>
            <a:spLocks noGrp="1"/>
          </p:cNvSpPr>
          <p:nvPr>
            <p:ph sz="quarter" idx="1"/>
          </p:nvPr>
        </p:nvSpPr>
        <p:spPr/>
        <p:txBody>
          <a:bodyPr/>
          <a:lstStyle/>
          <a:p>
            <a:r>
              <a:rPr lang="en-US" dirty="0" smtClean="0"/>
              <a:t>Sprints are </a:t>
            </a:r>
            <a:r>
              <a:rPr lang="en-US" dirty="0" err="1" smtClean="0"/>
              <a:t>timeboxed</a:t>
            </a:r>
            <a:endParaRPr lang="en-US" dirty="0" smtClean="0"/>
          </a:p>
          <a:p>
            <a:endParaRPr lang="en-US"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145958"/>
            <a:ext cx="4336502"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7617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Duration</a:t>
            </a:r>
            <a:endParaRPr lang="en-US" dirty="0"/>
          </a:p>
        </p:txBody>
      </p:sp>
      <p:sp>
        <p:nvSpPr>
          <p:cNvPr id="3" name="Content Placeholder 2"/>
          <p:cNvSpPr>
            <a:spLocks noGrp="1"/>
          </p:cNvSpPr>
          <p:nvPr>
            <p:ph sz="quarter" idx="1"/>
          </p:nvPr>
        </p:nvSpPr>
        <p:spPr/>
        <p:txBody>
          <a:bodyPr/>
          <a:lstStyle/>
          <a:p>
            <a:r>
              <a:rPr lang="en-US" dirty="0" smtClean="0"/>
              <a:t>Sprints are short duration (1 week to 1 month)</a:t>
            </a:r>
            <a:endParaRPr lang="en-US"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799"/>
            <a:ext cx="4311478" cy="3969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486400" y="2209799"/>
            <a:ext cx="3200400" cy="369332"/>
          </a:xfrm>
          <a:prstGeom prst="rect">
            <a:avLst/>
          </a:prstGeom>
          <a:noFill/>
        </p:spPr>
        <p:txBody>
          <a:bodyPr wrap="square" rtlCol="0">
            <a:spAutoFit/>
          </a:bodyPr>
          <a:lstStyle/>
          <a:p>
            <a:r>
              <a:rPr lang="en-US" dirty="0" smtClean="0"/>
              <a:t>Rejuvenated excitement:</a:t>
            </a:r>
            <a:endParaRPr lang="en-US" dirty="0"/>
          </a:p>
        </p:txBody>
      </p:sp>
      <p:pic>
        <p:nvPicPr>
          <p:cNvPr id="368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2743200"/>
            <a:ext cx="3405936" cy="2817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7617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Duration</a:t>
            </a:r>
            <a:endParaRPr lang="en-US" dirty="0"/>
          </a:p>
        </p:txBody>
      </p:sp>
      <p:sp>
        <p:nvSpPr>
          <p:cNvPr id="3" name="Content Placeholder 2"/>
          <p:cNvSpPr>
            <a:spLocks noGrp="1"/>
          </p:cNvSpPr>
          <p:nvPr>
            <p:ph sz="quarter" idx="1"/>
          </p:nvPr>
        </p:nvSpPr>
        <p:spPr/>
        <p:txBody>
          <a:bodyPr/>
          <a:lstStyle/>
          <a:p>
            <a:r>
              <a:rPr lang="en-US" dirty="0"/>
              <a:t>As a rule, on a given development effort, a team should pick a consistent duration for its sprints and not change it unless there is a compelling reason</a:t>
            </a:r>
            <a:r>
              <a:rPr lang="en-US" dirty="0" smtClean="0"/>
              <a:t>.</a:t>
            </a:r>
          </a:p>
          <a:p>
            <a:r>
              <a:rPr lang="en-US" dirty="0" smtClean="0"/>
              <a:t>Benefits</a:t>
            </a:r>
          </a:p>
          <a:p>
            <a:pPr lvl="1"/>
            <a:r>
              <a:rPr lang="en-US" dirty="0" smtClean="0"/>
              <a:t>Cadence</a:t>
            </a:r>
          </a:p>
          <a:p>
            <a:pPr lvl="2"/>
            <a:r>
              <a:rPr lang="en-US" dirty="0" smtClean="0"/>
              <a:t>Provide predictable rhythm allowing team to “get into the zone”</a:t>
            </a:r>
          </a:p>
          <a:p>
            <a:pPr lvl="2"/>
            <a:r>
              <a:rPr lang="en-US" dirty="0" smtClean="0"/>
              <a:t>Levels out the intensity of the work</a:t>
            </a:r>
          </a:p>
          <a:p>
            <a:pPr lvl="1"/>
            <a:r>
              <a:rPr lang="en-US" dirty="0" smtClean="0"/>
              <a:t>Simplifies planning</a:t>
            </a:r>
          </a:p>
          <a:p>
            <a:pPr lvl="2"/>
            <a:r>
              <a:rPr lang="en-US" dirty="0" smtClean="0"/>
              <a:t>Scheduling recurring meetings is simple </a:t>
            </a:r>
          </a:p>
          <a:p>
            <a:pPr marL="274320" lvl="1" indent="0">
              <a:buNone/>
            </a:pPr>
            <a:endParaRPr lang="en-US" dirty="0"/>
          </a:p>
        </p:txBody>
      </p:sp>
    </p:spTree>
    <p:extLst>
      <p:ext uri="{BB962C8B-B14F-4D97-AF65-F5344CB8AC3E}">
        <p14:creationId xmlns:p14="http://schemas.microsoft.com/office/powerpoint/2010/main" val="7327617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Goal-Altering Changes</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Once the sprint goal has been established and sprint execution has begun, no change is permitted that can materially affect the sprint goal.</a:t>
            </a:r>
          </a:p>
          <a:p>
            <a:r>
              <a:rPr lang="en-US" dirty="0" smtClean="0"/>
              <a:t>Sprint goal</a:t>
            </a:r>
          </a:p>
          <a:p>
            <a:pPr lvl="1"/>
            <a:r>
              <a:rPr lang="en-US" dirty="0" smtClean="0"/>
              <a:t>Describes business purpose and value of the sprint</a:t>
            </a:r>
          </a:p>
          <a:p>
            <a:pPr lvl="1"/>
            <a:r>
              <a:rPr lang="en-US" dirty="0"/>
              <a:t>The sprint goal is the foundation of a mutual commitment made by the team and the product </a:t>
            </a:r>
            <a:r>
              <a:rPr lang="en-US" dirty="0" smtClean="0"/>
              <a:t>owner</a:t>
            </a:r>
          </a:p>
          <a:p>
            <a:r>
              <a:rPr lang="en-US" dirty="0" smtClean="0"/>
              <a:t>Change </a:t>
            </a:r>
            <a:r>
              <a:rPr lang="en-US" dirty="0" err="1" smtClean="0"/>
              <a:t>vs</a:t>
            </a:r>
            <a:r>
              <a:rPr lang="en-US" dirty="0" smtClean="0"/>
              <a:t> clarification</a:t>
            </a:r>
          </a:p>
          <a:p>
            <a:pPr lvl="1"/>
            <a:r>
              <a:rPr lang="en-US" dirty="0"/>
              <a:t>Although the sprint goal should not be materially </a:t>
            </a:r>
            <a:r>
              <a:rPr lang="en-US" i="1" dirty="0"/>
              <a:t>changed</a:t>
            </a:r>
            <a:r>
              <a:rPr lang="en-US" dirty="0"/>
              <a:t>, it is permissible to </a:t>
            </a:r>
            <a:r>
              <a:rPr lang="en-US" i="1" dirty="0"/>
              <a:t>clarify</a:t>
            </a:r>
            <a:r>
              <a:rPr lang="en-US" dirty="0"/>
              <a:t> the </a:t>
            </a:r>
            <a:r>
              <a:rPr lang="en-US" dirty="0" smtClean="0"/>
              <a:t>goal.</a:t>
            </a:r>
          </a:p>
        </p:txBody>
      </p:sp>
      <p:sp>
        <p:nvSpPr>
          <p:cNvPr id="4" name="Content Placeholder 3"/>
          <p:cNvSpPr>
            <a:spLocks noGrp="1"/>
          </p:cNvSpPr>
          <p:nvPr>
            <p:ph sz="half" idx="2"/>
          </p:nvPr>
        </p:nvSpPr>
        <p:spPr/>
        <p:txBody>
          <a:bodyPr>
            <a:normAutofit fontScale="77500" lnSpcReduction="20000"/>
          </a:bodyPr>
          <a:lstStyle/>
          <a:p>
            <a:r>
              <a:rPr lang="en-US" dirty="0" smtClean="0"/>
              <a:t>Consequences of change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Being pragmatic</a:t>
            </a:r>
          </a:p>
          <a:p>
            <a:pPr lvl="1"/>
            <a:r>
              <a:rPr lang="en-US" dirty="0" smtClean="0"/>
              <a:t>Critical issues may require sprint to be terminated</a:t>
            </a:r>
          </a:p>
          <a:p>
            <a:pPr marL="274320" lvl="1" indent="0">
              <a:buNone/>
            </a:pPr>
            <a:endParaRPr lang="en-US" dirty="0" smtClean="0"/>
          </a:p>
          <a:p>
            <a:endParaRPr lang="en-US"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413" y="1733550"/>
            <a:ext cx="3072912"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6748" y="5128458"/>
            <a:ext cx="2840955" cy="1349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7617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Scrum?</a:t>
            </a:r>
            <a:endParaRPr lang="en-US" dirty="0"/>
          </a:p>
        </p:txBody>
      </p:sp>
      <p:sp>
        <p:nvSpPr>
          <p:cNvPr id="3" name="Content Placeholder 2"/>
          <p:cNvSpPr>
            <a:spLocks noGrp="1"/>
          </p:cNvSpPr>
          <p:nvPr>
            <p:ph sz="quarter" idx="1"/>
          </p:nvPr>
        </p:nvSpPr>
        <p:spPr/>
        <p:txBody>
          <a:bodyPr/>
          <a:lstStyle/>
          <a:p>
            <a:r>
              <a:rPr lang="en-US" dirty="0" smtClean="0"/>
              <a:t>Well-suited to complex domains</a:t>
            </a:r>
          </a:p>
          <a:p>
            <a:pPr lvl="1"/>
            <a:r>
              <a:rPr lang="en-US" dirty="0" smtClean="0"/>
              <a:t>Bleeding-edge, continuously evolving, new products that have never been built before</a:t>
            </a:r>
            <a:endParaRPr lang="en-US" dirty="0"/>
          </a:p>
          <a:p>
            <a:pPr lvl="1"/>
            <a:r>
              <a:rPr lang="en-US" dirty="0" smtClean="0"/>
              <a:t>Supports exploration of potential solutions without big up-front design</a:t>
            </a:r>
          </a:p>
        </p:txBody>
      </p:sp>
    </p:spTree>
    <p:extLst>
      <p:ext uri="{BB962C8B-B14F-4D97-AF65-F5344CB8AC3E}">
        <p14:creationId xmlns:p14="http://schemas.microsoft.com/office/powerpoint/2010/main" val="35188722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Done</a:t>
            </a:r>
            <a:endParaRPr lang="en-US" dirty="0"/>
          </a:p>
        </p:txBody>
      </p:sp>
      <p:sp>
        <p:nvSpPr>
          <p:cNvPr id="3" name="Content Placeholder 2"/>
          <p:cNvSpPr>
            <a:spLocks noGrp="1"/>
          </p:cNvSpPr>
          <p:nvPr>
            <p:ph sz="half" idx="1"/>
          </p:nvPr>
        </p:nvSpPr>
        <p:spPr/>
        <p:txBody>
          <a:bodyPr>
            <a:normAutofit fontScale="92500"/>
          </a:bodyPr>
          <a:lstStyle/>
          <a:p>
            <a:r>
              <a:rPr lang="en-US" dirty="0" smtClean="0"/>
              <a:t>What is the definition of done?</a:t>
            </a:r>
          </a:p>
          <a:p>
            <a:pPr lvl="1"/>
            <a:r>
              <a:rPr lang="en-US" dirty="0" smtClean="0"/>
              <a:t>Checklist of the types of work that the team is expected to successfully complete before it can declare its work to be potentially shippable.</a:t>
            </a:r>
          </a:p>
          <a:p>
            <a:r>
              <a:rPr lang="en-US" dirty="0" smtClean="0"/>
              <a:t>Done and acceptance criteria (see user stories later) must both be met to consider an item complete at the end of a </a:t>
            </a:r>
            <a:r>
              <a:rPr lang="en-US" dirty="0" err="1" smtClean="0"/>
              <a:t>srint</a:t>
            </a:r>
            <a:r>
              <a:rPr lang="en-US" dirty="0" smtClean="0"/>
              <a:t>.</a:t>
            </a:r>
          </a:p>
          <a:p>
            <a:pPr marL="274320" lvl="1" indent="0">
              <a:buNone/>
            </a:pPr>
            <a:endParaRPr lang="en-US" dirty="0"/>
          </a:p>
        </p:txBody>
      </p:sp>
      <p:sp>
        <p:nvSpPr>
          <p:cNvPr id="4" name="Content Placeholder 3"/>
          <p:cNvSpPr>
            <a:spLocks noGrp="1"/>
          </p:cNvSpPr>
          <p:nvPr>
            <p:ph sz="half" idx="2"/>
          </p:nvPr>
        </p:nvSpPr>
        <p:spPr/>
        <p:txBody>
          <a:bodyPr>
            <a:normAutofit fontScale="92500"/>
          </a:bodyPr>
          <a:lstStyle/>
          <a:p>
            <a:r>
              <a:rPr lang="en-US" dirty="0" smtClean="0"/>
              <a:t>Example definition of done:</a:t>
            </a: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2285999"/>
            <a:ext cx="3060928" cy="385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7617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8426" y="2971800"/>
            <a:ext cx="6251574" cy="3124200"/>
          </a:xfrm>
        </p:spPr>
        <p:txBody>
          <a:bodyPr>
            <a:normAutofit lnSpcReduction="10000"/>
          </a:bodyPr>
          <a:lstStyle/>
          <a:p>
            <a:pPr marL="0" indent="0" algn="ctr">
              <a:buNone/>
            </a:pPr>
            <a:r>
              <a:rPr lang="en-US" dirty="0" smtClean="0"/>
              <a:t>   Topics:</a:t>
            </a:r>
          </a:p>
          <a:p>
            <a:pPr marL="274320" lvl="1" indent="0" algn="ctr">
              <a:buNone/>
            </a:pPr>
            <a:r>
              <a:rPr lang="en-US" dirty="0" smtClean="0"/>
              <a:t>Overview</a:t>
            </a:r>
          </a:p>
          <a:p>
            <a:pPr lvl="1" algn="ctr"/>
            <a:r>
              <a:rPr lang="en-US" dirty="0" smtClean="0"/>
              <a:t>Using Conversations</a:t>
            </a:r>
          </a:p>
          <a:p>
            <a:pPr lvl="1" algn="ctr"/>
            <a:r>
              <a:rPr lang="en-US" dirty="0" smtClean="0"/>
              <a:t>Progressive Refinement</a:t>
            </a:r>
          </a:p>
          <a:p>
            <a:pPr lvl="1" algn="ctr"/>
            <a:r>
              <a:rPr lang="en-US" dirty="0" smtClean="0"/>
              <a:t>What Are User Stories?</a:t>
            </a:r>
          </a:p>
          <a:p>
            <a:pPr lvl="1" algn="ctr"/>
            <a:r>
              <a:rPr lang="en-US" dirty="0" smtClean="0"/>
              <a:t>Level of Detail</a:t>
            </a:r>
          </a:p>
          <a:p>
            <a:pPr lvl="1" algn="ctr"/>
            <a:r>
              <a:rPr lang="en-US" dirty="0" smtClean="0"/>
              <a:t>INVEST in Good Stories</a:t>
            </a:r>
          </a:p>
          <a:p>
            <a:pPr lvl="1" algn="ctr"/>
            <a:r>
              <a:rPr lang="en-US" dirty="0" smtClean="0"/>
              <a:t>Nonfunctional Requirements</a:t>
            </a:r>
          </a:p>
          <a:p>
            <a:pPr lvl="1" algn="ctr"/>
            <a:r>
              <a:rPr lang="en-US" dirty="0" smtClean="0"/>
              <a:t>Knowledge Acquisition Stories</a:t>
            </a:r>
          </a:p>
          <a:p>
            <a:pPr lvl="1" algn="ctr"/>
            <a:r>
              <a:rPr lang="en-US" dirty="0" smtClean="0"/>
              <a:t>Gathering Stories</a:t>
            </a:r>
          </a:p>
          <a:p>
            <a:endParaRPr lang="en-US" dirty="0"/>
          </a:p>
        </p:txBody>
      </p:sp>
      <p:sp>
        <p:nvSpPr>
          <p:cNvPr id="2" name="Title 1"/>
          <p:cNvSpPr>
            <a:spLocks noGrp="1"/>
          </p:cNvSpPr>
          <p:nvPr>
            <p:ph type="title"/>
          </p:nvPr>
        </p:nvSpPr>
        <p:spPr/>
        <p:txBody>
          <a:bodyPr/>
          <a:lstStyle/>
          <a:p>
            <a:r>
              <a:rPr lang="en-US" dirty="0" smtClean="0"/>
              <a:t>Requirements &amp; User Stories</a:t>
            </a:r>
            <a:endParaRPr lang="en-US" dirty="0"/>
          </a:p>
        </p:txBody>
      </p:sp>
    </p:spTree>
    <p:extLst>
      <p:ext uri="{BB962C8B-B14F-4D97-AF65-F5344CB8AC3E}">
        <p14:creationId xmlns:p14="http://schemas.microsoft.com/office/powerpoint/2010/main" val="22551743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half" idx="1"/>
          </p:nvPr>
        </p:nvSpPr>
        <p:spPr/>
        <p:txBody>
          <a:bodyPr/>
          <a:lstStyle/>
          <a:p>
            <a:r>
              <a:rPr lang="en-US" dirty="0" smtClean="0"/>
              <a:t>Plan-driven</a:t>
            </a:r>
          </a:p>
          <a:p>
            <a:pPr lvl="1"/>
            <a:r>
              <a:rPr lang="en-US" dirty="0" smtClean="0"/>
              <a:t>Requirements are nonnegotiable specifications to which the product must conform.</a:t>
            </a:r>
          </a:p>
          <a:p>
            <a:pPr lvl="1"/>
            <a:r>
              <a:rPr lang="en-US" dirty="0" smtClean="0"/>
              <a:t>Requirements are created up front and given to the development group in the form of a highly detailed document.</a:t>
            </a:r>
            <a:endParaRPr lang="en-US" dirty="0"/>
          </a:p>
        </p:txBody>
      </p:sp>
      <p:sp>
        <p:nvSpPr>
          <p:cNvPr id="4" name="Content Placeholder 3"/>
          <p:cNvSpPr>
            <a:spLocks noGrp="1"/>
          </p:cNvSpPr>
          <p:nvPr>
            <p:ph sz="half" idx="2"/>
          </p:nvPr>
        </p:nvSpPr>
        <p:spPr/>
        <p:txBody>
          <a:bodyPr/>
          <a:lstStyle/>
          <a:p>
            <a:r>
              <a:rPr lang="en-US" dirty="0"/>
              <a:t>Scrum</a:t>
            </a:r>
          </a:p>
          <a:p>
            <a:pPr lvl="1"/>
            <a:r>
              <a:rPr lang="en-US" dirty="0"/>
              <a:t>The details of requirements are negotiated through conversations that happen continuously during development and are fleshed out </a:t>
            </a:r>
            <a:r>
              <a:rPr lang="en-US" i="1" dirty="0"/>
              <a:t>just in time </a:t>
            </a:r>
            <a:r>
              <a:rPr lang="en-US" dirty="0"/>
              <a:t>and </a:t>
            </a:r>
            <a:r>
              <a:rPr lang="en-US" i="1" dirty="0"/>
              <a:t>just enough</a:t>
            </a:r>
            <a:r>
              <a:rPr lang="en-US" dirty="0"/>
              <a:t> for the teams to start building functionality to support that requirement.</a:t>
            </a:r>
          </a:p>
          <a:p>
            <a:endParaRPr lang="en-US" dirty="0"/>
          </a:p>
        </p:txBody>
      </p:sp>
    </p:spTree>
    <p:extLst>
      <p:ext uri="{BB962C8B-B14F-4D97-AF65-F5344CB8AC3E}">
        <p14:creationId xmlns:p14="http://schemas.microsoft.com/office/powerpoint/2010/main" val="38193925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in Scrum</a:t>
            </a:r>
            <a:endParaRPr lang="en-US" dirty="0"/>
          </a:p>
        </p:txBody>
      </p:sp>
      <p:sp>
        <p:nvSpPr>
          <p:cNvPr id="3" name="Content Placeholder 2"/>
          <p:cNvSpPr>
            <a:spLocks noGrp="1"/>
          </p:cNvSpPr>
          <p:nvPr>
            <p:ph sz="quarter" idx="1"/>
          </p:nvPr>
        </p:nvSpPr>
        <p:spPr/>
        <p:txBody>
          <a:bodyPr/>
          <a:lstStyle/>
          <a:p>
            <a:r>
              <a:rPr lang="en-US" dirty="0" smtClean="0"/>
              <a:t>Product backlog items are of varying levels of detail</a:t>
            </a:r>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133600"/>
            <a:ext cx="5965482" cy="3956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81972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Conversations</a:t>
            </a:r>
          </a:p>
        </p:txBody>
      </p:sp>
      <p:sp>
        <p:nvSpPr>
          <p:cNvPr id="3" name="Content Placeholder 2"/>
          <p:cNvSpPr>
            <a:spLocks noGrp="1"/>
          </p:cNvSpPr>
          <p:nvPr>
            <p:ph sz="quarter" idx="1"/>
          </p:nvPr>
        </p:nvSpPr>
        <p:spPr/>
        <p:txBody>
          <a:bodyPr/>
          <a:lstStyle/>
          <a:p>
            <a:r>
              <a:rPr lang="en-US" dirty="0" smtClean="0"/>
              <a:t>Requirements </a:t>
            </a:r>
            <a:r>
              <a:rPr lang="en-US" dirty="0"/>
              <a:t>facilitate a shared understanding of what needs to be built. </a:t>
            </a:r>
            <a:endParaRPr lang="en-US" dirty="0" smtClean="0"/>
          </a:p>
          <a:p>
            <a:r>
              <a:rPr lang="en-US" dirty="0"/>
              <a:t>They allow the people who understand what should be created to clearly communicate their desires to the people who have to create it</a:t>
            </a:r>
            <a:r>
              <a:rPr lang="en-US" dirty="0" smtClean="0"/>
              <a:t>.</a:t>
            </a:r>
          </a:p>
          <a:p>
            <a:r>
              <a:rPr lang="en-US" dirty="0"/>
              <a:t>In Scrum, we leverage conversation as a key tool for ensuring that requirements are properly discussed and </a:t>
            </a:r>
            <a:r>
              <a:rPr lang="en-US" dirty="0" err="1" smtClean="0"/>
              <a:t>commu</a:t>
            </a:r>
            <a:endParaRPr lang="en-US" dirty="0" smtClean="0"/>
          </a:p>
          <a:p>
            <a:r>
              <a:rPr lang="en-US" dirty="0" smtClean="0"/>
              <a:t>The </a:t>
            </a:r>
            <a:r>
              <a:rPr lang="en-US" dirty="0"/>
              <a:t>product backlog is a “living document,” available at all times during product </a:t>
            </a:r>
            <a:r>
              <a:rPr lang="en-US" dirty="0" err="1"/>
              <a:t>development.nicated</a:t>
            </a:r>
            <a:r>
              <a:rPr lang="en-US" dirty="0"/>
              <a:t>.</a:t>
            </a:r>
          </a:p>
        </p:txBody>
      </p:sp>
    </p:spTree>
    <p:extLst>
      <p:ext uri="{BB962C8B-B14F-4D97-AF65-F5344CB8AC3E}">
        <p14:creationId xmlns:p14="http://schemas.microsoft.com/office/powerpoint/2010/main" val="9120377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Progressive Refinement</a:t>
            </a:r>
          </a:p>
        </p:txBody>
      </p:sp>
      <p:sp>
        <p:nvSpPr>
          <p:cNvPr id="3" name="Content Placeholder 2"/>
          <p:cNvSpPr>
            <a:spLocks noGrp="1"/>
          </p:cNvSpPr>
          <p:nvPr>
            <p:ph sz="quarter" idx="1"/>
          </p:nvPr>
        </p:nvSpPr>
        <p:spPr/>
        <p:txBody>
          <a:bodyPr/>
          <a:lstStyle/>
          <a:p>
            <a:r>
              <a:rPr lang="en-US" dirty="0" smtClean="0"/>
              <a:t>When </a:t>
            </a:r>
            <a:r>
              <a:rPr lang="en-US" dirty="0"/>
              <a:t>using Scrum, not all requirements have to be at the same level of detail at the same time. </a:t>
            </a:r>
            <a:endParaRPr lang="en-US" dirty="0" smtClean="0"/>
          </a:p>
          <a:p>
            <a:r>
              <a:rPr lang="en-US" dirty="0" smtClean="0"/>
              <a:t>Requirements </a:t>
            </a:r>
            <a:r>
              <a:rPr lang="en-US" dirty="0"/>
              <a:t>that we’ll work on sooner will be smaller and more detailed than ones that we won’t work on for some </a:t>
            </a:r>
            <a:r>
              <a:rPr lang="en-US" dirty="0" smtClean="0"/>
              <a:t>time.</a:t>
            </a:r>
          </a:p>
          <a:p>
            <a:r>
              <a:rPr lang="en-US" dirty="0" smtClean="0"/>
              <a:t>We </a:t>
            </a:r>
            <a:r>
              <a:rPr lang="en-US" dirty="0"/>
              <a:t>employ a strategy of </a:t>
            </a:r>
            <a:r>
              <a:rPr lang="en-US" b="1" dirty="0" smtClean="0"/>
              <a:t>progressive refinement </a:t>
            </a:r>
            <a:r>
              <a:rPr lang="en-US" dirty="0" smtClean="0"/>
              <a:t>to </a:t>
            </a:r>
            <a:r>
              <a:rPr lang="en-US" dirty="0"/>
              <a:t>disaggregate, in a just-in-time fashion, large, lightly detailed requirements into a set of smaller, more detailed items.</a:t>
            </a:r>
          </a:p>
        </p:txBody>
      </p:sp>
    </p:spTree>
    <p:extLst>
      <p:ext uri="{BB962C8B-B14F-4D97-AF65-F5344CB8AC3E}">
        <p14:creationId xmlns:p14="http://schemas.microsoft.com/office/powerpoint/2010/main" val="9120377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User Stories?</a:t>
            </a:r>
          </a:p>
        </p:txBody>
      </p:sp>
      <p:sp>
        <p:nvSpPr>
          <p:cNvPr id="3" name="Content Placeholder 2"/>
          <p:cNvSpPr>
            <a:spLocks noGrp="1"/>
          </p:cNvSpPr>
          <p:nvPr>
            <p:ph sz="quarter" idx="1"/>
          </p:nvPr>
        </p:nvSpPr>
        <p:spPr/>
        <p:txBody>
          <a:bodyPr>
            <a:normAutofit/>
          </a:bodyPr>
          <a:lstStyle/>
          <a:p>
            <a:r>
              <a:rPr lang="en-US" sz="2000" dirty="0" smtClean="0"/>
              <a:t>User stories are a convenient format for expressing the desired business value for many types of backlog items, especially features.</a:t>
            </a:r>
            <a:endParaRPr lang="en-US" sz="2000"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7908" y="2412442"/>
            <a:ext cx="5867400" cy="179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343400"/>
            <a:ext cx="2686050" cy="1668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517292"/>
            <a:ext cx="5581650" cy="1714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20377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of Detail</a:t>
            </a:r>
          </a:p>
        </p:txBody>
      </p:sp>
      <p:sp>
        <p:nvSpPr>
          <p:cNvPr id="3" name="Content Placeholder 2"/>
          <p:cNvSpPr>
            <a:spLocks noGrp="1"/>
          </p:cNvSpPr>
          <p:nvPr>
            <p:ph sz="quarter" idx="1"/>
          </p:nvPr>
        </p:nvSpPr>
        <p:spPr/>
        <p:txBody>
          <a:bodyPr/>
          <a:lstStyle/>
          <a:p>
            <a:r>
              <a:rPr lang="en-US" dirty="0" smtClean="0"/>
              <a:t>User stories exist at varying levels of detail</a:t>
            </a:r>
          </a:p>
          <a:p>
            <a:pPr lvl="1"/>
            <a:r>
              <a:rPr lang="en-US" dirty="0" smtClean="0"/>
              <a:t>Small stories are used at the sprint level</a:t>
            </a:r>
          </a:p>
          <a:p>
            <a:pPr lvl="1"/>
            <a:r>
              <a:rPr lang="en-US" dirty="0" smtClean="0"/>
              <a:t>Larger (less-detailed) stories are used at the lower priority levels of the product backlog</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276600"/>
            <a:ext cx="6524625" cy="2806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20377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 in Good Stories</a:t>
            </a:r>
          </a:p>
        </p:txBody>
      </p:sp>
      <p:sp>
        <p:nvSpPr>
          <p:cNvPr id="3" name="Content Placeholder 2"/>
          <p:cNvSpPr>
            <a:spLocks noGrp="1"/>
          </p:cNvSpPr>
          <p:nvPr>
            <p:ph sz="quarter" idx="1"/>
          </p:nvPr>
        </p:nvSpPr>
        <p:spPr/>
        <p:txBody>
          <a:bodyPr/>
          <a:lstStyle/>
          <a:p>
            <a:r>
              <a:rPr lang="en-US" sz="2000" dirty="0" smtClean="0"/>
              <a:t>INVEST</a:t>
            </a:r>
          </a:p>
          <a:p>
            <a:pPr lvl="1"/>
            <a:r>
              <a:rPr lang="en-US" sz="1800" dirty="0" smtClean="0"/>
              <a:t>6 criteria to make sure our stories are good</a:t>
            </a:r>
          </a:p>
          <a:p>
            <a:pPr lvl="1"/>
            <a:r>
              <a:rPr lang="en-US" sz="1800" b="1" dirty="0" smtClean="0"/>
              <a:t>I</a:t>
            </a:r>
            <a:r>
              <a:rPr lang="en-US" sz="1800" dirty="0" smtClean="0"/>
              <a:t>ndependent</a:t>
            </a:r>
          </a:p>
          <a:p>
            <a:pPr lvl="1"/>
            <a:r>
              <a:rPr lang="en-US" sz="1800" b="1" dirty="0" smtClean="0"/>
              <a:t>N</a:t>
            </a:r>
            <a:r>
              <a:rPr lang="en-US" sz="1800" dirty="0" smtClean="0"/>
              <a:t>egotiable</a:t>
            </a:r>
          </a:p>
          <a:p>
            <a:pPr lvl="1"/>
            <a:r>
              <a:rPr lang="en-US" sz="1800" b="1" dirty="0" smtClean="0"/>
              <a:t>V</a:t>
            </a:r>
            <a:r>
              <a:rPr lang="en-US" sz="1800" dirty="0" smtClean="0"/>
              <a:t>aluable</a:t>
            </a:r>
          </a:p>
          <a:p>
            <a:pPr lvl="1"/>
            <a:r>
              <a:rPr lang="en-US" sz="1800" b="1" dirty="0" smtClean="0"/>
              <a:t>E</a:t>
            </a:r>
            <a:r>
              <a:rPr lang="en-US" sz="1800" dirty="0" smtClean="0"/>
              <a:t>stimable</a:t>
            </a:r>
          </a:p>
          <a:p>
            <a:pPr lvl="1"/>
            <a:r>
              <a:rPr lang="en-US" sz="1800" b="1" dirty="0" smtClean="0"/>
              <a:t>S</a:t>
            </a:r>
            <a:r>
              <a:rPr lang="en-US" sz="1800" dirty="0" smtClean="0"/>
              <a:t>mall (sized appropriately)</a:t>
            </a:r>
          </a:p>
          <a:p>
            <a:pPr lvl="1"/>
            <a:r>
              <a:rPr lang="en-US" sz="1800" b="1" dirty="0" smtClean="0"/>
              <a:t>T</a:t>
            </a:r>
            <a:r>
              <a:rPr lang="en-US" sz="1800" dirty="0" smtClean="0"/>
              <a:t>estable</a:t>
            </a:r>
          </a:p>
          <a:p>
            <a:pPr lvl="1"/>
            <a:endParaRPr lang="en-US" dirty="0"/>
          </a:p>
        </p:txBody>
      </p:sp>
      <p:sp>
        <p:nvSpPr>
          <p:cNvPr id="5" name="TextBox 4"/>
          <p:cNvSpPr txBox="1"/>
          <p:nvPr/>
        </p:nvSpPr>
        <p:spPr>
          <a:xfrm>
            <a:off x="5562600" y="1485900"/>
            <a:ext cx="3115962" cy="381000"/>
          </a:xfrm>
          <a:prstGeom prst="rect">
            <a:avLst/>
          </a:prstGeom>
          <a:noFill/>
        </p:spPr>
        <p:txBody>
          <a:bodyPr wrap="square" rtlCol="0">
            <a:spAutoFit/>
          </a:bodyPr>
          <a:lstStyle/>
          <a:p>
            <a:r>
              <a:rPr lang="en-US" dirty="0" smtClean="0"/>
              <a:t>Independent:</a:t>
            </a:r>
            <a:endParaRPr lang="en-US" dirty="0"/>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899851"/>
            <a:ext cx="3183649" cy="2262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20377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Nonfunctional Requirements</a:t>
            </a:r>
          </a:p>
        </p:txBody>
      </p:sp>
      <p:sp>
        <p:nvSpPr>
          <p:cNvPr id="3" name="Content Placeholder 2"/>
          <p:cNvSpPr>
            <a:spLocks noGrp="1"/>
          </p:cNvSpPr>
          <p:nvPr>
            <p:ph sz="quarter" idx="1"/>
          </p:nvPr>
        </p:nvSpPr>
        <p:spPr/>
        <p:txBody>
          <a:bodyPr/>
          <a:lstStyle/>
          <a:p>
            <a:r>
              <a:rPr lang="en-US" dirty="0" smtClean="0"/>
              <a:t>Nonfunctional requirements can be represented as stories.</a:t>
            </a:r>
            <a:endParaRPr lang="en-US"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895600"/>
            <a:ext cx="640080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20377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Scrum Help You?</a:t>
            </a:r>
          </a:p>
        </p:txBody>
      </p:sp>
      <p:sp>
        <p:nvSpPr>
          <p:cNvPr id="3" name="Content Placeholder 2"/>
          <p:cNvSpPr>
            <a:spLocks noGrp="1"/>
          </p:cNvSpPr>
          <p:nvPr>
            <p:ph sz="half" idx="1"/>
          </p:nvPr>
        </p:nvSpPr>
        <p:spPr/>
        <p:txBody>
          <a:bodyPr/>
          <a:lstStyle/>
          <a:p>
            <a:r>
              <a:rPr lang="en-US" dirty="0"/>
              <a:t>Are you happy with the results of your software development efforts?</a:t>
            </a:r>
          </a:p>
          <a:p>
            <a:pPr lvl="1"/>
            <a:r>
              <a:rPr lang="en-US" dirty="0"/>
              <a:t>More often than not, people say “No”</a:t>
            </a:r>
          </a:p>
          <a:p>
            <a:endParaRPr lang="en-US" dirty="0"/>
          </a:p>
        </p:txBody>
      </p:sp>
      <p:sp>
        <p:nvSpPr>
          <p:cNvPr id="4" name="Content Placeholder 3"/>
          <p:cNvSpPr>
            <a:spLocks noGrp="1"/>
          </p:cNvSpPr>
          <p:nvPr>
            <p:ph sz="half" idx="2"/>
          </p:nvPr>
        </p:nvSpPr>
        <p:spPr/>
        <p:txBody>
          <a:bodyPr>
            <a:normAutofit/>
          </a:bodyPr>
          <a:lstStyle/>
          <a:p>
            <a:r>
              <a:rPr lang="en-US" sz="2400" dirty="0" smtClean="0"/>
              <a:t>Organizations that have diligently applied scrum see benefits:</a:t>
            </a:r>
            <a:endParaRPr lang="en-US" sz="24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206" y="2667000"/>
            <a:ext cx="4034222" cy="351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52278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Acquisition </a:t>
            </a:r>
            <a:r>
              <a:rPr lang="en-US" dirty="0" smtClean="0"/>
              <a:t>Stories</a:t>
            </a:r>
            <a:endParaRPr lang="en-US" dirty="0"/>
          </a:p>
        </p:txBody>
      </p:sp>
      <p:sp>
        <p:nvSpPr>
          <p:cNvPr id="3" name="Content Placeholder 2"/>
          <p:cNvSpPr>
            <a:spLocks noGrp="1"/>
          </p:cNvSpPr>
          <p:nvPr>
            <p:ph sz="quarter" idx="1"/>
          </p:nvPr>
        </p:nvSpPr>
        <p:spPr/>
        <p:txBody>
          <a:bodyPr/>
          <a:lstStyle/>
          <a:p>
            <a:r>
              <a:rPr lang="en-US" dirty="0" smtClean="0"/>
              <a:t>Sometimes need to create backlog item that focuses on knowledge acquisition.</a:t>
            </a:r>
          </a:p>
          <a:p>
            <a:r>
              <a:rPr lang="en-US" dirty="0" smtClean="0"/>
              <a:t>Other names for these stories:</a:t>
            </a:r>
          </a:p>
          <a:p>
            <a:pPr lvl="1"/>
            <a:r>
              <a:rPr lang="en-US" i="1" dirty="0"/>
              <a:t>prototype</a:t>
            </a:r>
            <a:r>
              <a:rPr lang="en-US" dirty="0"/>
              <a:t>, </a:t>
            </a:r>
            <a:r>
              <a:rPr lang="en-US" i="1" dirty="0"/>
              <a:t>proof of concept</a:t>
            </a:r>
            <a:r>
              <a:rPr lang="en-US" dirty="0"/>
              <a:t>, </a:t>
            </a:r>
            <a:r>
              <a:rPr lang="en-US" i="1" dirty="0"/>
              <a:t>experiment</a:t>
            </a:r>
            <a:r>
              <a:rPr lang="en-US" dirty="0"/>
              <a:t>, </a:t>
            </a:r>
            <a:r>
              <a:rPr lang="en-US" i="1" dirty="0"/>
              <a:t>study</a:t>
            </a:r>
            <a:r>
              <a:rPr lang="en-US" dirty="0"/>
              <a:t>, </a:t>
            </a:r>
            <a:r>
              <a:rPr lang="en-US" i="1" dirty="0" smtClean="0"/>
              <a:t>spike</a:t>
            </a:r>
            <a:endParaRPr lang="en-US" dirty="0" smtClean="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581400"/>
            <a:ext cx="651510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20377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Gathering Stories</a:t>
            </a:r>
          </a:p>
        </p:txBody>
      </p:sp>
      <p:sp>
        <p:nvSpPr>
          <p:cNvPr id="3" name="Content Placeholder 2"/>
          <p:cNvSpPr>
            <a:spLocks noGrp="1"/>
          </p:cNvSpPr>
          <p:nvPr>
            <p:ph sz="quarter" idx="1"/>
          </p:nvPr>
        </p:nvSpPr>
        <p:spPr/>
        <p:txBody>
          <a:bodyPr>
            <a:normAutofit fontScale="92500"/>
          </a:bodyPr>
          <a:lstStyle/>
          <a:p>
            <a:r>
              <a:rPr lang="en-US" dirty="0"/>
              <a:t>How do user stories come into existence</a:t>
            </a:r>
            <a:r>
              <a:rPr lang="en-US" dirty="0" smtClean="0"/>
              <a:t>?</a:t>
            </a:r>
          </a:p>
          <a:p>
            <a:pPr lvl="1"/>
            <a:r>
              <a:rPr lang="en-US" dirty="0"/>
              <a:t>Traditional approaches to requirements gathering involve asking the users what they want</a:t>
            </a:r>
            <a:r>
              <a:rPr lang="en-US" dirty="0" smtClean="0"/>
              <a:t>.</a:t>
            </a:r>
          </a:p>
          <a:p>
            <a:pPr lvl="2"/>
            <a:r>
              <a:rPr lang="en-US" dirty="0"/>
              <a:t>So, if you ask a user, “What do you want?” she may or may not be able to answer. Even if she does answer the question and we build exactly what she asked for, she may say, “Yep, you gave me exactly what I asked for, and now that I see it, I want something different</a:t>
            </a:r>
            <a:r>
              <a:rPr lang="en-US" dirty="0" smtClean="0"/>
              <a:t>.”</a:t>
            </a:r>
          </a:p>
          <a:p>
            <a:pPr lvl="1"/>
            <a:r>
              <a:rPr lang="en-US" dirty="0"/>
              <a:t>A better approach is to involve the users as part of the team that is determining what to build and is constantly reviewing what is being built</a:t>
            </a:r>
            <a:r>
              <a:rPr lang="en-US" dirty="0" smtClean="0"/>
              <a:t>.</a:t>
            </a:r>
          </a:p>
          <a:p>
            <a:pPr lvl="2"/>
            <a:r>
              <a:rPr lang="en-US" dirty="0" smtClean="0"/>
              <a:t>Use a user-story-writing workshop</a:t>
            </a:r>
          </a:p>
          <a:p>
            <a:pPr lvl="3"/>
            <a:r>
              <a:rPr lang="en-US" dirty="0" smtClean="0"/>
              <a:t>Product owner, </a:t>
            </a:r>
            <a:r>
              <a:rPr lang="en-US" dirty="0" err="1" smtClean="0"/>
              <a:t>ScrumMaster</a:t>
            </a:r>
            <a:r>
              <a:rPr lang="en-US" dirty="0" smtClean="0"/>
              <a:t>, and </a:t>
            </a:r>
            <a:r>
              <a:rPr lang="en-US" dirty="0" err="1" smtClean="0"/>
              <a:t>dev</a:t>
            </a:r>
            <a:r>
              <a:rPr lang="en-US" dirty="0" smtClean="0"/>
              <a:t> team get together with stakeholders from a few hours to a few days to brainstorm stories.</a:t>
            </a:r>
            <a:endParaRPr lang="en-US" dirty="0"/>
          </a:p>
        </p:txBody>
      </p:sp>
    </p:spTree>
    <p:extLst>
      <p:ext uri="{BB962C8B-B14F-4D97-AF65-F5344CB8AC3E}">
        <p14:creationId xmlns:p14="http://schemas.microsoft.com/office/powerpoint/2010/main" val="9120377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8426" y="2971800"/>
            <a:ext cx="6251574" cy="3124200"/>
          </a:xfrm>
        </p:spPr>
        <p:txBody>
          <a:bodyPr>
            <a:normAutofit/>
          </a:bodyPr>
          <a:lstStyle/>
          <a:p>
            <a:pPr marL="0" indent="0" algn="ctr">
              <a:buNone/>
            </a:pPr>
            <a:r>
              <a:rPr lang="en-US" dirty="0" smtClean="0"/>
              <a:t>   Topics:</a:t>
            </a:r>
          </a:p>
          <a:p>
            <a:pPr marL="274320" lvl="1" indent="0" algn="ctr">
              <a:buNone/>
            </a:pPr>
            <a:r>
              <a:rPr lang="en-US" dirty="0" smtClean="0"/>
              <a:t>Overview</a:t>
            </a:r>
          </a:p>
          <a:p>
            <a:pPr lvl="1" algn="ctr"/>
            <a:r>
              <a:rPr lang="en-US" dirty="0" smtClean="0"/>
              <a:t>Product Backlog Items (PBI’s)</a:t>
            </a:r>
          </a:p>
          <a:p>
            <a:pPr lvl="1" algn="ctr"/>
            <a:r>
              <a:rPr lang="en-US" dirty="0" smtClean="0"/>
              <a:t>Good Product Backlog Characteristics</a:t>
            </a:r>
          </a:p>
          <a:p>
            <a:pPr lvl="1" algn="ctr"/>
            <a:r>
              <a:rPr lang="en-US" dirty="0" smtClean="0"/>
              <a:t>Grooming</a:t>
            </a:r>
          </a:p>
          <a:p>
            <a:pPr lvl="1" algn="ctr"/>
            <a:r>
              <a:rPr lang="en-US" dirty="0" smtClean="0"/>
              <a:t>Definition of Ready</a:t>
            </a:r>
          </a:p>
          <a:p>
            <a:pPr lvl="1" algn="ctr"/>
            <a:r>
              <a:rPr lang="en-US" dirty="0" smtClean="0"/>
              <a:t>Flow Management</a:t>
            </a:r>
          </a:p>
        </p:txBody>
      </p:sp>
      <p:sp>
        <p:nvSpPr>
          <p:cNvPr id="2" name="Title 1"/>
          <p:cNvSpPr>
            <a:spLocks noGrp="1"/>
          </p:cNvSpPr>
          <p:nvPr>
            <p:ph type="title"/>
          </p:nvPr>
        </p:nvSpPr>
        <p:spPr/>
        <p:txBody>
          <a:bodyPr/>
          <a:lstStyle/>
          <a:p>
            <a:r>
              <a:rPr lang="en-US" dirty="0" smtClean="0"/>
              <a:t>Product Backlog</a:t>
            </a:r>
            <a:endParaRPr lang="en-US" dirty="0"/>
          </a:p>
        </p:txBody>
      </p:sp>
    </p:spTree>
    <p:extLst>
      <p:ext uri="{BB962C8B-B14F-4D97-AF65-F5344CB8AC3E}">
        <p14:creationId xmlns:p14="http://schemas.microsoft.com/office/powerpoint/2010/main" val="32826334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p:txBody>
          <a:bodyPr/>
          <a:lstStyle/>
          <a:p>
            <a:r>
              <a:rPr lang="en-US" dirty="0"/>
              <a:t>The product backlog is a prioritized list of desired product functionality</a:t>
            </a:r>
            <a:r>
              <a:rPr lang="en-US" dirty="0" smtClean="0"/>
              <a:t>.</a:t>
            </a:r>
          </a:p>
          <a:p>
            <a:pPr lvl="1"/>
            <a:r>
              <a:rPr lang="en-US" dirty="0"/>
              <a:t>It is a highly visible artifact at the heart of the Scrum framework that is accessible to all project participants</a:t>
            </a: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37718"/>
            <a:ext cx="5662613" cy="3010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3925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 Items (PBI’s)</a:t>
            </a:r>
          </a:p>
        </p:txBody>
      </p:sp>
      <p:sp>
        <p:nvSpPr>
          <p:cNvPr id="3" name="Content Placeholder 2"/>
          <p:cNvSpPr>
            <a:spLocks noGrp="1"/>
          </p:cNvSpPr>
          <p:nvPr>
            <p:ph sz="quarter" idx="1"/>
          </p:nvPr>
        </p:nvSpPr>
        <p:spPr/>
        <p:txBody>
          <a:bodyPr/>
          <a:lstStyle/>
          <a:p>
            <a:r>
              <a:rPr lang="en-US" dirty="0"/>
              <a:t>The product backlog is composed of backlog </a:t>
            </a:r>
            <a:r>
              <a:rPr lang="en-US" dirty="0" smtClean="0"/>
              <a:t>items</a:t>
            </a:r>
          </a:p>
          <a:p>
            <a:pPr marL="0" indent="0">
              <a:buNone/>
            </a:pPr>
            <a:endParaRPr lang="en-US"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667000"/>
            <a:ext cx="3695621"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959412"/>
            <a:ext cx="4476750" cy="2122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6176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Product Backlog Characteristics</a:t>
            </a:r>
          </a:p>
        </p:txBody>
      </p:sp>
      <p:sp>
        <p:nvSpPr>
          <p:cNvPr id="3" name="Content Placeholder 2"/>
          <p:cNvSpPr>
            <a:spLocks noGrp="1"/>
          </p:cNvSpPr>
          <p:nvPr>
            <p:ph sz="quarter" idx="1"/>
          </p:nvPr>
        </p:nvSpPr>
        <p:spPr/>
        <p:txBody>
          <a:bodyPr>
            <a:normAutofit/>
          </a:bodyPr>
          <a:lstStyle/>
          <a:p>
            <a:r>
              <a:rPr lang="en-US" sz="1400" dirty="0" smtClean="0"/>
              <a:t>Good product backlogs satisfy the DEEP requirements</a:t>
            </a:r>
          </a:p>
          <a:p>
            <a:pPr lvl="1"/>
            <a:r>
              <a:rPr lang="en-US" sz="1200" b="1" dirty="0" smtClean="0"/>
              <a:t>D</a:t>
            </a:r>
            <a:r>
              <a:rPr lang="en-US" sz="1200" dirty="0" smtClean="0"/>
              <a:t>etailed appropriately</a:t>
            </a:r>
          </a:p>
          <a:p>
            <a:pPr lvl="1"/>
            <a:r>
              <a:rPr lang="en-US" sz="1200" b="1" dirty="0" smtClean="0"/>
              <a:t>E</a:t>
            </a:r>
            <a:r>
              <a:rPr lang="en-US" sz="1200" dirty="0" smtClean="0"/>
              <a:t>mergent</a:t>
            </a:r>
          </a:p>
          <a:p>
            <a:pPr lvl="1"/>
            <a:r>
              <a:rPr lang="en-US" sz="1200" b="1" dirty="0" smtClean="0"/>
              <a:t>E</a:t>
            </a:r>
            <a:r>
              <a:rPr lang="en-US" sz="1200" dirty="0" smtClean="0"/>
              <a:t>stimated</a:t>
            </a:r>
          </a:p>
          <a:p>
            <a:pPr lvl="1"/>
            <a:r>
              <a:rPr lang="en-US" sz="1200" b="1" dirty="0" smtClean="0"/>
              <a:t>P</a:t>
            </a:r>
            <a:r>
              <a:rPr lang="en-US" sz="1200" dirty="0" smtClean="0"/>
              <a:t>rioritized</a:t>
            </a:r>
            <a:endParaRPr lang="en-US" sz="1200" b="1" dirty="0"/>
          </a:p>
        </p:txBody>
      </p:sp>
      <p:sp>
        <p:nvSpPr>
          <p:cNvPr id="4" name="TextBox 3"/>
          <p:cNvSpPr txBox="1"/>
          <p:nvPr/>
        </p:nvSpPr>
        <p:spPr>
          <a:xfrm>
            <a:off x="381000" y="3276600"/>
            <a:ext cx="3810000" cy="307777"/>
          </a:xfrm>
          <a:prstGeom prst="rect">
            <a:avLst/>
          </a:prstGeom>
          <a:noFill/>
        </p:spPr>
        <p:txBody>
          <a:bodyPr wrap="square" rtlCol="0">
            <a:spAutoFit/>
          </a:bodyPr>
          <a:lstStyle/>
          <a:p>
            <a:r>
              <a:rPr lang="en-US" sz="1400" dirty="0" smtClean="0"/>
              <a:t>Detailed appropriately:</a:t>
            </a:r>
            <a:endParaRPr lang="en-US" sz="1400" dirty="0"/>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733800"/>
            <a:ext cx="1728927" cy="2376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925" y="3799536"/>
            <a:ext cx="2437064" cy="2326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845449" y="3276600"/>
            <a:ext cx="3810000" cy="307777"/>
          </a:xfrm>
          <a:prstGeom prst="rect">
            <a:avLst/>
          </a:prstGeom>
          <a:noFill/>
        </p:spPr>
        <p:txBody>
          <a:bodyPr wrap="square" rtlCol="0">
            <a:spAutoFit/>
          </a:bodyPr>
          <a:lstStyle/>
          <a:p>
            <a:r>
              <a:rPr lang="en-US" sz="1400" dirty="0" smtClean="0"/>
              <a:t>Estimated:</a:t>
            </a:r>
          </a:p>
        </p:txBody>
      </p:sp>
      <p:sp>
        <p:nvSpPr>
          <p:cNvPr id="9" name="TextBox 8"/>
          <p:cNvSpPr txBox="1"/>
          <p:nvPr/>
        </p:nvSpPr>
        <p:spPr>
          <a:xfrm>
            <a:off x="5562600" y="3276600"/>
            <a:ext cx="3810000" cy="307777"/>
          </a:xfrm>
          <a:prstGeom prst="rect">
            <a:avLst/>
          </a:prstGeom>
          <a:noFill/>
        </p:spPr>
        <p:txBody>
          <a:bodyPr wrap="square" rtlCol="0">
            <a:spAutoFit/>
          </a:bodyPr>
          <a:lstStyle/>
          <a:p>
            <a:r>
              <a:rPr lang="en-US" sz="1400" dirty="0" smtClean="0"/>
              <a:t>Prioritized:</a:t>
            </a:r>
          </a:p>
        </p:txBody>
      </p:sp>
      <p:pic>
        <p:nvPicPr>
          <p:cNvPr id="481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799" y="3735859"/>
            <a:ext cx="3138273" cy="2374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6176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Grooming</a:t>
            </a:r>
          </a:p>
        </p:txBody>
      </p:sp>
      <p:sp>
        <p:nvSpPr>
          <p:cNvPr id="3" name="Content Placeholder 2"/>
          <p:cNvSpPr>
            <a:spLocks noGrp="1"/>
          </p:cNvSpPr>
          <p:nvPr>
            <p:ph sz="quarter" idx="1"/>
          </p:nvPr>
        </p:nvSpPr>
        <p:spPr/>
        <p:txBody>
          <a:bodyPr/>
          <a:lstStyle/>
          <a:p>
            <a:r>
              <a:rPr lang="en-US" dirty="0"/>
              <a:t>Grooming refers to a set of three principal activities: </a:t>
            </a:r>
            <a:endParaRPr lang="en-US" dirty="0" smtClean="0"/>
          </a:p>
          <a:p>
            <a:pPr lvl="1"/>
            <a:r>
              <a:rPr lang="en-US" dirty="0" smtClean="0"/>
              <a:t>Creating </a:t>
            </a:r>
            <a:r>
              <a:rPr lang="en-US" dirty="0"/>
              <a:t>and refining (adding details to) </a:t>
            </a:r>
            <a:r>
              <a:rPr lang="en-US" dirty="0" smtClean="0"/>
              <a:t>PBIs</a:t>
            </a:r>
          </a:p>
          <a:p>
            <a:pPr lvl="1"/>
            <a:r>
              <a:rPr lang="en-US" dirty="0" smtClean="0"/>
              <a:t>Estimating PBIs</a:t>
            </a:r>
          </a:p>
          <a:p>
            <a:pPr lvl="1"/>
            <a:r>
              <a:rPr lang="en-US" dirty="0" smtClean="0"/>
              <a:t>Prioritizing </a:t>
            </a:r>
            <a:r>
              <a:rPr lang="en-US" dirty="0"/>
              <a:t>PBIs.</a:t>
            </a: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352800"/>
            <a:ext cx="3357563" cy="2862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199" y="3678225"/>
            <a:ext cx="4448175" cy="2212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6176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 of Ready</a:t>
            </a:r>
          </a:p>
        </p:txBody>
      </p:sp>
      <p:sp>
        <p:nvSpPr>
          <p:cNvPr id="3" name="Content Placeholder 2"/>
          <p:cNvSpPr>
            <a:spLocks noGrp="1"/>
          </p:cNvSpPr>
          <p:nvPr>
            <p:ph sz="quarter" idx="1"/>
          </p:nvPr>
        </p:nvSpPr>
        <p:spPr/>
        <p:txBody>
          <a:bodyPr/>
          <a:lstStyle/>
          <a:p>
            <a:r>
              <a:rPr lang="en-US" sz="1800" dirty="0" smtClean="0"/>
              <a:t>Ready</a:t>
            </a:r>
          </a:p>
          <a:p>
            <a:pPr lvl="1"/>
            <a:r>
              <a:rPr lang="en-US" sz="1600" dirty="0" smtClean="0"/>
              <a:t>Grooming </a:t>
            </a:r>
            <a:r>
              <a:rPr lang="en-US" sz="1600" dirty="0"/>
              <a:t>the product backlog should ensure that items at the top of the backlog are ready to be moved into a sprint so that the development team can confidently commit and complete them by the end of a sprint</a:t>
            </a:r>
            <a:r>
              <a:rPr lang="en-US" sz="1600" dirty="0" smtClean="0"/>
              <a:t>.</a:t>
            </a:r>
          </a:p>
          <a:p>
            <a:pPr lvl="1"/>
            <a:r>
              <a:rPr lang="en-US" sz="1600" dirty="0" smtClean="0"/>
              <a:t>Scrum teams formalize this idea by establishing a </a:t>
            </a:r>
            <a:r>
              <a:rPr lang="en-US" sz="1600" b="1" dirty="0" smtClean="0"/>
              <a:t>definition of ready</a:t>
            </a:r>
            <a:r>
              <a:rPr lang="en-US" sz="1600" dirty="0" smtClean="0"/>
              <a:t>.</a:t>
            </a:r>
          </a:p>
          <a:p>
            <a:pPr lvl="1"/>
            <a:r>
              <a:rPr lang="en-US" sz="1600" dirty="0"/>
              <a:t>You can think of the definition of ready and the definition of done </a:t>
            </a:r>
            <a:r>
              <a:rPr lang="en-US" sz="1600" dirty="0" smtClean="0"/>
              <a:t>as </a:t>
            </a:r>
            <a:r>
              <a:rPr lang="en-US" sz="1600" dirty="0"/>
              <a:t>two states of product backlog items during a sprint cycle</a:t>
            </a:r>
          </a:p>
          <a:p>
            <a:pPr lvl="1"/>
            <a:endParaRPr lang="en-US" dirty="0"/>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657600"/>
            <a:ext cx="3865389"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657600"/>
            <a:ext cx="4096190" cy="2471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134195" y="3276600"/>
            <a:ext cx="3276600" cy="338554"/>
          </a:xfrm>
          <a:prstGeom prst="rect">
            <a:avLst/>
          </a:prstGeom>
          <a:noFill/>
        </p:spPr>
        <p:txBody>
          <a:bodyPr wrap="square" rtlCol="0">
            <a:spAutoFit/>
          </a:bodyPr>
          <a:lstStyle/>
          <a:p>
            <a:r>
              <a:rPr lang="en-US" sz="1600" dirty="0" smtClean="0"/>
              <a:t>Example:</a:t>
            </a:r>
            <a:endParaRPr lang="en-US" sz="1600" dirty="0"/>
          </a:p>
        </p:txBody>
      </p:sp>
    </p:spTree>
    <p:extLst>
      <p:ext uri="{BB962C8B-B14F-4D97-AF65-F5344CB8AC3E}">
        <p14:creationId xmlns:p14="http://schemas.microsoft.com/office/powerpoint/2010/main" val="74461762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Management</a:t>
            </a:r>
          </a:p>
        </p:txBody>
      </p:sp>
      <p:sp>
        <p:nvSpPr>
          <p:cNvPr id="3" name="Content Placeholder 2"/>
          <p:cNvSpPr>
            <a:spLocks noGrp="1"/>
          </p:cNvSpPr>
          <p:nvPr>
            <p:ph sz="half" idx="1"/>
          </p:nvPr>
        </p:nvSpPr>
        <p:spPr/>
        <p:txBody>
          <a:bodyPr/>
          <a:lstStyle/>
          <a:p>
            <a:r>
              <a:rPr lang="en-US" sz="2000" dirty="0" smtClean="0"/>
              <a:t>Release flow management</a:t>
            </a:r>
          </a:p>
          <a:p>
            <a:pPr lvl="1"/>
            <a:r>
              <a:rPr lang="en-US" sz="1800" dirty="0"/>
              <a:t>The product backlog must be groomed in a way that supports ongoing release </a:t>
            </a:r>
            <a:r>
              <a:rPr lang="en-US" sz="1800" dirty="0" smtClean="0"/>
              <a:t>planning</a:t>
            </a:r>
          </a:p>
        </p:txBody>
      </p:sp>
      <p:sp>
        <p:nvSpPr>
          <p:cNvPr id="4" name="Content Placeholder 3"/>
          <p:cNvSpPr>
            <a:spLocks noGrp="1"/>
          </p:cNvSpPr>
          <p:nvPr>
            <p:ph sz="half" idx="2"/>
          </p:nvPr>
        </p:nvSpPr>
        <p:spPr/>
        <p:txBody>
          <a:bodyPr>
            <a:normAutofit/>
          </a:bodyPr>
          <a:lstStyle/>
          <a:p>
            <a:r>
              <a:rPr lang="en-US" sz="2000" dirty="0"/>
              <a:t>Sprint flow management</a:t>
            </a:r>
          </a:p>
          <a:p>
            <a:pPr lvl="1"/>
            <a:r>
              <a:rPr lang="en-US" sz="1800" dirty="0"/>
              <a:t>Product backlog grooming is essential for effective sprint planning and the resulting flow of features into a sprint. </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743200"/>
            <a:ext cx="2564319" cy="3690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276600"/>
            <a:ext cx="4010025" cy="214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46176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8426" y="2819400"/>
            <a:ext cx="6251574" cy="3429000"/>
          </a:xfrm>
        </p:spPr>
        <p:txBody>
          <a:bodyPr>
            <a:normAutofit lnSpcReduction="10000"/>
          </a:bodyPr>
          <a:lstStyle/>
          <a:p>
            <a:pPr marL="0" indent="0" algn="ctr">
              <a:buNone/>
            </a:pPr>
            <a:r>
              <a:rPr lang="en-US" dirty="0" smtClean="0"/>
              <a:t>   Topics:</a:t>
            </a:r>
          </a:p>
          <a:p>
            <a:pPr marL="274320" lvl="1" indent="0" algn="ctr">
              <a:buNone/>
            </a:pPr>
            <a:r>
              <a:rPr lang="en-US" dirty="0" smtClean="0"/>
              <a:t>Overview</a:t>
            </a:r>
          </a:p>
          <a:p>
            <a:pPr lvl="1" algn="ctr"/>
            <a:r>
              <a:rPr lang="en-US" dirty="0" smtClean="0"/>
              <a:t>What and when We Estimate</a:t>
            </a:r>
          </a:p>
          <a:p>
            <a:pPr lvl="1" algn="ctr"/>
            <a:r>
              <a:rPr lang="en-US" dirty="0" smtClean="0"/>
              <a:t>PBI Estimation Concepts</a:t>
            </a:r>
          </a:p>
          <a:p>
            <a:pPr lvl="1" algn="ctr"/>
            <a:r>
              <a:rPr lang="en-US" dirty="0" smtClean="0"/>
              <a:t>PBI Estimation Units</a:t>
            </a:r>
          </a:p>
          <a:p>
            <a:pPr lvl="1" algn="ctr"/>
            <a:r>
              <a:rPr lang="en-US" dirty="0" smtClean="0"/>
              <a:t>Planning Poker</a:t>
            </a:r>
          </a:p>
          <a:p>
            <a:pPr lvl="1" algn="ctr"/>
            <a:r>
              <a:rPr lang="en-US" dirty="0" smtClean="0"/>
              <a:t>What is Velocity?</a:t>
            </a:r>
          </a:p>
          <a:p>
            <a:pPr lvl="1" algn="ctr"/>
            <a:r>
              <a:rPr lang="en-US" dirty="0" smtClean="0"/>
              <a:t>Calculate a Velocity Range</a:t>
            </a:r>
          </a:p>
          <a:p>
            <a:pPr lvl="1" algn="ctr"/>
            <a:r>
              <a:rPr lang="en-US" dirty="0" smtClean="0"/>
              <a:t>Forecasting Velocity</a:t>
            </a:r>
          </a:p>
          <a:p>
            <a:pPr lvl="1" algn="ctr"/>
            <a:r>
              <a:rPr lang="en-US" dirty="0" smtClean="0"/>
              <a:t>Affecting Velocity</a:t>
            </a:r>
          </a:p>
          <a:p>
            <a:pPr lvl="1" algn="ctr"/>
            <a:r>
              <a:rPr lang="en-US" dirty="0" smtClean="0"/>
              <a:t>Misusing Velocity</a:t>
            </a:r>
          </a:p>
        </p:txBody>
      </p:sp>
      <p:sp>
        <p:nvSpPr>
          <p:cNvPr id="2" name="Title 1"/>
          <p:cNvSpPr>
            <a:spLocks noGrp="1"/>
          </p:cNvSpPr>
          <p:nvPr>
            <p:ph type="title"/>
          </p:nvPr>
        </p:nvSpPr>
        <p:spPr/>
        <p:txBody>
          <a:bodyPr/>
          <a:lstStyle/>
          <a:p>
            <a:r>
              <a:rPr lang="en-US" dirty="0" smtClean="0"/>
              <a:t>Estimation &amp; Velocity</a:t>
            </a:r>
            <a:endParaRPr lang="en-US" dirty="0"/>
          </a:p>
        </p:txBody>
      </p:sp>
    </p:spTree>
    <p:extLst>
      <p:ext uri="{BB962C8B-B14F-4D97-AF65-F5344CB8AC3E}">
        <p14:creationId xmlns:p14="http://schemas.microsoft.com/office/powerpoint/2010/main" val="20171775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Scrum Right For Everyone?</a:t>
            </a:r>
            <a:endParaRPr lang="en-US" dirty="0"/>
          </a:p>
        </p:txBody>
      </p:sp>
      <p:sp>
        <p:nvSpPr>
          <p:cNvPr id="6" name="Content Placeholder 5"/>
          <p:cNvSpPr>
            <a:spLocks noGrp="1"/>
          </p:cNvSpPr>
          <p:nvPr>
            <p:ph sz="half" idx="1"/>
          </p:nvPr>
        </p:nvSpPr>
        <p:spPr/>
        <p:txBody>
          <a:bodyPr>
            <a:normAutofit fontScale="92500" lnSpcReduction="10000"/>
          </a:bodyPr>
          <a:lstStyle/>
          <a:p>
            <a:pPr lvl="1"/>
            <a:endParaRPr lang="en-US" dirty="0"/>
          </a:p>
        </p:txBody>
      </p:sp>
      <p:sp>
        <p:nvSpPr>
          <p:cNvPr id="10" name="Content Placeholder 9"/>
          <p:cNvSpPr>
            <a:spLocks noGrp="1"/>
          </p:cNvSpPr>
          <p:nvPr>
            <p:ph sz="half" idx="2"/>
          </p:nvPr>
        </p:nvSpPr>
        <p:spPr/>
        <p:txBody>
          <a:bodyPr>
            <a:normAutofit fontScale="92500" lnSpcReduction="10000"/>
          </a:bodyPr>
          <a:lstStyle/>
          <a:p>
            <a:r>
              <a:rPr lang="en-US" dirty="0" smtClean="0"/>
              <a:t>Complex</a:t>
            </a:r>
          </a:p>
          <a:p>
            <a:pPr lvl="1"/>
            <a:r>
              <a:rPr lang="en-US" dirty="0" smtClean="0"/>
              <a:t>Scrum is ideal</a:t>
            </a:r>
            <a:endParaRPr lang="en-US" dirty="0"/>
          </a:p>
          <a:p>
            <a:r>
              <a:rPr lang="en-US" dirty="0" smtClean="0"/>
              <a:t>Complicated</a:t>
            </a:r>
          </a:p>
          <a:p>
            <a:pPr lvl="1"/>
            <a:r>
              <a:rPr lang="en-US" dirty="0" smtClean="0"/>
              <a:t>Scrum can work but might not be ideal</a:t>
            </a:r>
            <a:endParaRPr lang="en-US" dirty="0"/>
          </a:p>
          <a:p>
            <a:r>
              <a:rPr lang="en-US" dirty="0" smtClean="0"/>
              <a:t>Simple</a:t>
            </a:r>
          </a:p>
          <a:p>
            <a:pPr lvl="1"/>
            <a:r>
              <a:rPr lang="en-US" dirty="0" smtClean="0"/>
              <a:t>Scrum can be used but may not be most efficient</a:t>
            </a:r>
          </a:p>
          <a:p>
            <a:r>
              <a:rPr lang="en-US" dirty="0" smtClean="0"/>
              <a:t>Chaotic</a:t>
            </a:r>
          </a:p>
          <a:p>
            <a:pPr lvl="1"/>
            <a:r>
              <a:rPr lang="en-US" dirty="0" smtClean="0"/>
              <a:t>Scrum not best solution</a:t>
            </a:r>
            <a:endParaRPr lang="en-US" dirty="0"/>
          </a:p>
          <a:p>
            <a:r>
              <a:rPr lang="en-US" dirty="0" smtClean="0"/>
              <a:t>Disorder</a:t>
            </a:r>
          </a:p>
          <a:p>
            <a:pPr lvl="1"/>
            <a:r>
              <a:rPr lang="en-US" dirty="0" smtClean="0"/>
              <a:t>Need to figure out which of other domains you’re in</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58" y="1828800"/>
            <a:ext cx="4233405"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94466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sz="quarter" idx="1"/>
          </p:nvPr>
        </p:nvSpPr>
        <p:spPr>
          <a:xfrm>
            <a:off x="301752" y="1524000"/>
            <a:ext cx="8503920" cy="4572000"/>
          </a:xfrm>
        </p:spPr>
        <p:txBody>
          <a:bodyPr>
            <a:normAutofit/>
          </a:bodyPr>
          <a:lstStyle/>
          <a:p>
            <a:r>
              <a:rPr lang="en-US" sz="1600" dirty="0"/>
              <a:t>When </a:t>
            </a:r>
            <a:r>
              <a:rPr lang="en-US" sz="1600" dirty="0" smtClean="0"/>
              <a:t>planning we </a:t>
            </a:r>
            <a:r>
              <a:rPr lang="en-US" sz="1600" dirty="0"/>
              <a:t>need to answer important </a:t>
            </a:r>
            <a:r>
              <a:rPr lang="en-US" sz="1600" dirty="0" smtClean="0"/>
              <a:t>questions:</a:t>
            </a:r>
          </a:p>
          <a:p>
            <a:pPr lvl="1"/>
            <a:r>
              <a:rPr lang="en-US" sz="1200" dirty="0"/>
              <a:t>“How many features </a:t>
            </a:r>
            <a:r>
              <a:rPr lang="en-US" sz="1200" dirty="0" smtClean="0"/>
              <a:t>will </a:t>
            </a:r>
            <a:r>
              <a:rPr lang="en-US" sz="1200" dirty="0"/>
              <a:t>be completed</a:t>
            </a:r>
            <a:r>
              <a:rPr lang="en-US" sz="1200" dirty="0" smtClean="0"/>
              <a:t>?”</a:t>
            </a:r>
          </a:p>
          <a:p>
            <a:pPr lvl="1"/>
            <a:r>
              <a:rPr lang="en-US" sz="1200" dirty="0"/>
              <a:t>“When will we be done</a:t>
            </a:r>
            <a:r>
              <a:rPr lang="en-US" sz="1200" dirty="0" smtClean="0"/>
              <a:t>?”</a:t>
            </a:r>
          </a:p>
          <a:p>
            <a:pPr lvl="1"/>
            <a:r>
              <a:rPr lang="en-US" sz="1200" dirty="0"/>
              <a:t>“How much will this cost</a:t>
            </a:r>
            <a:r>
              <a:rPr lang="en-US" sz="1200" dirty="0" smtClean="0"/>
              <a:t>?”</a:t>
            </a:r>
          </a:p>
          <a:p>
            <a:r>
              <a:rPr lang="en-US" sz="1600" dirty="0"/>
              <a:t>To answer these </a:t>
            </a:r>
            <a:r>
              <a:rPr lang="en-US" sz="1600" dirty="0" smtClean="0"/>
              <a:t>questions we </a:t>
            </a:r>
            <a:r>
              <a:rPr lang="en-US" sz="1600" dirty="0"/>
              <a:t>need to estimate the size of what we are building and measure the velocity or rate at which we can get work done</a:t>
            </a:r>
            <a:r>
              <a:rPr lang="en-US" sz="1600" dirty="0" smtClean="0"/>
              <a:t>.</a:t>
            </a:r>
          </a:p>
          <a:p>
            <a:r>
              <a:rPr lang="en-US" sz="1600" dirty="0"/>
              <a:t>With that information, we can derive the likely product development duration (and the corresponding cost) by dividing the estimated size of a set of features by the team’s velocity</a:t>
            </a:r>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797591"/>
            <a:ext cx="3738563" cy="2679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93925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and when We Estimate</a:t>
            </a:r>
          </a:p>
        </p:txBody>
      </p:sp>
      <p:sp>
        <p:nvSpPr>
          <p:cNvPr id="3" name="Content Placeholder 2"/>
          <p:cNvSpPr>
            <a:spLocks noGrp="1"/>
          </p:cNvSpPr>
          <p:nvPr>
            <p:ph sz="quarter" idx="1"/>
          </p:nvPr>
        </p:nvSpPr>
        <p:spPr/>
        <p:txBody>
          <a:bodyPr/>
          <a:lstStyle/>
          <a:p>
            <a:r>
              <a:rPr lang="en-US" dirty="0"/>
              <a:t>Throughout the development life of a product we need to estimate at varying levels of granularity and, thus, will use different units to do </a:t>
            </a:r>
            <a:r>
              <a:rPr lang="en-US" dirty="0" smtClean="0"/>
              <a:t>so.</a:t>
            </a:r>
          </a:p>
          <a:p>
            <a:pPr lvl="2"/>
            <a:endParaRPr lang="en-US" dirty="0" smtClean="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895600"/>
            <a:ext cx="5323108" cy="3253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05772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PBI Estimation Concepts</a:t>
            </a:r>
          </a:p>
        </p:txBody>
      </p:sp>
      <p:sp>
        <p:nvSpPr>
          <p:cNvPr id="3" name="Content Placeholder 2"/>
          <p:cNvSpPr>
            <a:spLocks noGrp="1"/>
          </p:cNvSpPr>
          <p:nvPr>
            <p:ph sz="half" idx="1"/>
          </p:nvPr>
        </p:nvSpPr>
        <p:spPr/>
        <p:txBody>
          <a:bodyPr>
            <a:normAutofit/>
          </a:bodyPr>
          <a:lstStyle/>
          <a:p>
            <a:r>
              <a:rPr lang="en-US" sz="1800" dirty="0" smtClean="0"/>
              <a:t>Several important concepts scrum teams use when estimating PBI’s</a:t>
            </a:r>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800" dirty="0"/>
              <a:t>Estimate as a team</a:t>
            </a:r>
          </a:p>
          <a:p>
            <a:endParaRPr lang="en-US" sz="1800" dirty="0"/>
          </a:p>
        </p:txBody>
      </p:sp>
      <p:sp>
        <p:nvSpPr>
          <p:cNvPr id="4" name="Content Placeholder 3"/>
          <p:cNvSpPr>
            <a:spLocks noGrp="1"/>
          </p:cNvSpPr>
          <p:nvPr>
            <p:ph sz="half" idx="2"/>
          </p:nvPr>
        </p:nvSpPr>
        <p:spPr/>
        <p:txBody>
          <a:bodyPr/>
          <a:lstStyle/>
          <a:p>
            <a:r>
              <a:rPr lang="en-US" sz="1800" dirty="0" smtClean="0"/>
              <a:t>Estimates are not commitments</a:t>
            </a:r>
          </a:p>
          <a:p>
            <a:endParaRPr lang="en-US" sz="1800" dirty="0"/>
          </a:p>
          <a:p>
            <a:endParaRPr lang="en-US" sz="1800" dirty="0" smtClean="0"/>
          </a:p>
          <a:p>
            <a:endParaRPr lang="en-US" sz="1800" dirty="0"/>
          </a:p>
          <a:p>
            <a:r>
              <a:rPr lang="en-US" sz="1800" dirty="0" smtClean="0"/>
              <a:t>Accuracy vs. precision</a:t>
            </a:r>
          </a:p>
          <a:p>
            <a:endParaRPr lang="en-US" sz="1800" dirty="0"/>
          </a:p>
          <a:p>
            <a:endParaRPr lang="en-US" sz="1800" dirty="0" smtClean="0"/>
          </a:p>
          <a:p>
            <a:endParaRPr lang="en-US" sz="1800" dirty="0"/>
          </a:p>
          <a:p>
            <a:endParaRPr lang="en-US" sz="1800" dirty="0" smtClean="0"/>
          </a:p>
          <a:p>
            <a:endParaRPr lang="en-US" sz="1800" dirty="0"/>
          </a:p>
          <a:p>
            <a:r>
              <a:rPr lang="en-US" sz="1800" dirty="0" smtClean="0"/>
              <a:t>Relative size estimation</a:t>
            </a:r>
          </a:p>
          <a:p>
            <a:endParaRPr lang="en-US" sz="1800" dirty="0"/>
          </a:p>
          <a:p>
            <a:endParaRPr lang="en-US" sz="1800" dirty="0"/>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222" y="2003853"/>
            <a:ext cx="3697356"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6152" y="4343400"/>
            <a:ext cx="1640348" cy="1833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000" y="1752600"/>
            <a:ext cx="2395279" cy="831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12914" y="3118889"/>
            <a:ext cx="2013453" cy="1427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78"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22508" y="5029200"/>
            <a:ext cx="1394264" cy="1529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05772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PBI Estimation Units</a:t>
            </a:r>
          </a:p>
        </p:txBody>
      </p:sp>
      <p:sp>
        <p:nvSpPr>
          <p:cNvPr id="3" name="Content Placeholder 2"/>
          <p:cNvSpPr>
            <a:spLocks noGrp="1"/>
          </p:cNvSpPr>
          <p:nvPr>
            <p:ph sz="quarter" idx="1"/>
          </p:nvPr>
        </p:nvSpPr>
        <p:spPr/>
        <p:txBody>
          <a:bodyPr/>
          <a:lstStyle/>
          <a:p>
            <a:r>
              <a:rPr lang="en-US" dirty="0" smtClean="0"/>
              <a:t>Story points</a:t>
            </a:r>
          </a:p>
          <a:p>
            <a:pPr lvl="1"/>
            <a:r>
              <a:rPr lang="en-US" dirty="0" smtClean="0"/>
              <a:t>Measure </a:t>
            </a:r>
            <a:r>
              <a:rPr lang="en-US" dirty="0"/>
              <a:t>the bigness or magnitude of a </a:t>
            </a:r>
            <a:r>
              <a:rPr lang="en-US" dirty="0" smtClean="0"/>
              <a:t>PBI</a:t>
            </a:r>
          </a:p>
          <a:p>
            <a:pPr lvl="1"/>
            <a:r>
              <a:rPr lang="en-US" dirty="0" smtClean="0"/>
              <a:t>Combine </a:t>
            </a:r>
            <a:r>
              <a:rPr lang="en-US" dirty="0"/>
              <a:t>factors like complexity and physical size into one relative size </a:t>
            </a:r>
            <a:r>
              <a:rPr lang="en-US" dirty="0" smtClean="0"/>
              <a:t>measure</a:t>
            </a:r>
          </a:p>
          <a:p>
            <a:pPr lvl="1"/>
            <a:r>
              <a:rPr lang="en-US" dirty="0"/>
              <a:t>The goal is to be able to compare stories and say things like “Well, if the create-a-ticket story is a 2, then the search-for-a-ticket story is an 8,”</a:t>
            </a:r>
          </a:p>
          <a:p>
            <a:pPr lvl="1"/>
            <a:endParaRPr lang="en-US" dirty="0"/>
          </a:p>
        </p:txBody>
      </p:sp>
    </p:spTree>
    <p:extLst>
      <p:ext uri="{BB962C8B-B14F-4D97-AF65-F5344CB8AC3E}">
        <p14:creationId xmlns:p14="http://schemas.microsoft.com/office/powerpoint/2010/main" val="15105772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Poker</a:t>
            </a:r>
          </a:p>
        </p:txBody>
      </p:sp>
      <p:sp>
        <p:nvSpPr>
          <p:cNvPr id="3" name="Content Placeholder 2"/>
          <p:cNvSpPr>
            <a:spLocks noGrp="1"/>
          </p:cNvSpPr>
          <p:nvPr>
            <p:ph sz="half" idx="1"/>
          </p:nvPr>
        </p:nvSpPr>
        <p:spPr/>
        <p:txBody>
          <a:bodyPr/>
          <a:lstStyle/>
          <a:p>
            <a:r>
              <a:rPr lang="en-US" sz="1600" dirty="0" smtClean="0"/>
              <a:t>Technique for sizing PBI’s</a:t>
            </a:r>
          </a:p>
          <a:p>
            <a:endParaRPr lang="en-US" sz="1600" dirty="0" smtClean="0"/>
          </a:p>
          <a:p>
            <a:endParaRPr lang="en-US" sz="1600" dirty="0"/>
          </a:p>
          <a:p>
            <a:endParaRPr lang="en-US" sz="1600" dirty="0" smtClean="0"/>
          </a:p>
          <a:p>
            <a:endParaRPr lang="en-US" sz="1600" dirty="0"/>
          </a:p>
          <a:p>
            <a:endParaRPr lang="en-US" sz="1600" dirty="0" smtClean="0"/>
          </a:p>
          <a:p>
            <a:endParaRPr lang="en-US" sz="1600" dirty="0" smtClean="0"/>
          </a:p>
          <a:p>
            <a:r>
              <a:rPr lang="en-US" sz="1600" dirty="0" smtClean="0"/>
              <a:t>Estimation scale</a:t>
            </a:r>
          </a:p>
          <a:p>
            <a:pPr lvl="1"/>
            <a:r>
              <a:rPr lang="en-US" sz="1400" dirty="0" smtClean="0"/>
              <a:t>Modified Fibonacci sequence</a:t>
            </a:r>
          </a:p>
          <a:p>
            <a:pPr lvl="2"/>
            <a:r>
              <a:rPr lang="en-US" sz="1200" dirty="0" smtClean="0"/>
              <a:t>1, 2, 3, 5, 8, 13, 20, 40, 100</a:t>
            </a:r>
          </a:p>
          <a:p>
            <a:r>
              <a:rPr lang="en-US" sz="1600" dirty="0"/>
              <a:t>Group (bin) like sized </a:t>
            </a:r>
            <a:r>
              <a:rPr lang="en-US" sz="1600" dirty="0" smtClean="0"/>
              <a:t>PBI’s</a:t>
            </a:r>
          </a:p>
          <a:p>
            <a:endParaRPr lang="en-US" sz="1600" dirty="0"/>
          </a:p>
          <a:p>
            <a:endParaRPr lang="en-US" sz="1600" dirty="0" smtClean="0"/>
          </a:p>
          <a:p>
            <a:endParaRPr lang="en-US" sz="1600" dirty="0"/>
          </a:p>
          <a:p>
            <a:endParaRPr lang="en-US" dirty="0"/>
          </a:p>
        </p:txBody>
      </p:sp>
      <p:sp>
        <p:nvSpPr>
          <p:cNvPr id="4" name="Content Placeholder 3"/>
          <p:cNvSpPr>
            <a:spLocks noGrp="1"/>
          </p:cNvSpPr>
          <p:nvPr>
            <p:ph sz="half" idx="2"/>
          </p:nvPr>
        </p:nvSpPr>
        <p:spPr/>
        <p:txBody>
          <a:bodyPr>
            <a:normAutofit/>
          </a:bodyPr>
          <a:lstStyle/>
          <a:p>
            <a:r>
              <a:rPr lang="en-US" sz="1600" dirty="0" smtClean="0"/>
              <a:t>Common interpretation of cards</a:t>
            </a:r>
            <a:endParaRPr lang="en-US" sz="1600" dirty="0"/>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1763225"/>
            <a:ext cx="2590800" cy="1608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0" y="4953000"/>
            <a:ext cx="2590800" cy="161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763225"/>
            <a:ext cx="4154187" cy="2098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10" y="3886200"/>
            <a:ext cx="4190990" cy="2356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9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001" y="4607051"/>
            <a:ext cx="2133600" cy="726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05772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Velocity?</a:t>
            </a:r>
          </a:p>
        </p:txBody>
      </p:sp>
      <p:sp>
        <p:nvSpPr>
          <p:cNvPr id="3" name="Content Placeholder 2"/>
          <p:cNvSpPr>
            <a:spLocks noGrp="1"/>
          </p:cNvSpPr>
          <p:nvPr>
            <p:ph sz="quarter" idx="1"/>
          </p:nvPr>
        </p:nvSpPr>
        <p:spPr/>
        <p:txBody>
          <a:bodyPr/>
          <a:lstStyle/>
          <a:p>
            <a:r>
              <a:rPr lang="en-US" b="1" dirty="0"/>
              <a:t>Velocity</a:t>
            </a:r>
            <a:r>
              <a:rPr lang="en-US" dirty="0"/>
              <a:t> is the amount of work completed each sprint</a:t>
            </a:r>
            <a:r>
              <a:rPr lang="en-US" dirty="0" smtClean="0"/>
              <a:t>.</a:t>
            </a:r>
          </a:p>
          <a:p>
            <a:pPr lvl="1"/>
            <a:r>
              <a:rPr lang="en-US" dirty="0" smtClean="0"/>
              <a:t>Measured </a:t>
            </a:r>
            <a:r>
              <a:rPr lang="en-US" dirty="0"/>
              <a:t>by adding the sizes of the PBIs that are completed by the end of the </a:t>
            </a:r>
            <a:r>
              <a:rPr lang="en-US" dirty="0" smtClean="0"/>
              <a:t>sprint.</a:t>
            </a:r>
          </a:p>
          <a:p>
            <a:pPr lvl="1"/>
            <a:r>
              <a:rPr lang="en-US" dirty="0"/>
              <a:t>Velocity is used for two important purposes</a:t>
            </a:r>
            <a:r>
              <a:rPr lang="en-US" dirty="0" smtClean="0"/>
              <a:t>.</a:t>
            </a:r>
          </a:p>
          <a:p>
            <a:pPr lvl="2"/>
            <a:r>
              <a:rPr lang="en-US" dirty="0"/>
              <a:t>First, it is an essential concept for Scrum planning</a:t>
            </a:r>
            <a:r>
              <a:rPr lang="en-US" dirty="0" smtClean="0"/>
              <a:t>.</a:t>
            </a:r>
          </a:p>
          <a:p>
            <a:pPr lvl="2"/>
            <a:r>
              <a:rPr lang="en-US" dirty="0" smtClean="0"/>
              <a:t>Second, by </a:t>
            </a:r>
            <a:r>
              <a:rPr lang="en-US" dirty="0"/>
              <a:t>observing its own velocity over time, the team can gain insight into how specific process changes affect the delivery of measurable customer value.</a:t>
            </a:r>
          </a:p>
        </p:txBody>
      </p:sp>
    </p:spTree>
    <p:extLst>
      <p:ext uri="{BB962C8B-B14F-4D97-AF65-F5344CB8AC3E}">
        <p14:creationId xmlns:p14="http://schemas.microsoft.com/office/powerpoint/2010/main" val="15105772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a Velocity Range</a:t>
            </a:r>
          </a:p>
        </p:txBody>
      </p:sp>
      <p:sp>
        <p:nvSpPr>
          <p:cNvPr id="3" name="Content Placeholder 2"/>
          <p:cNvSpPr>
            <a:spLocks noGrp="1"/>
          </p:cNvSpPr>
          <p:nvPr>
            <p:ph sz="quarter" idx="1"/>
          </p:nvPr>
        </p:nvSpPr>
        <p:spPr/>
        <p:txBody>
          <a:bodyPr/>
          <a:lstStyle/>
          <a:p>
            <a:r>
              <a:rPr lang="en-US" dirty="0"/>
              <a:t>For planning purposes, velocity is most useful when expressed as a </a:t>
            </a:r>
            <a:r>
              <a:rPr lang="en-US" dirty="0" smtClean="0"/>
              <a:t>range</a:t>
            </a:r>
          </a:p>
          <a:p>
            <a:pPr lvl="1"/>
            <a:r>
              <a:rPr lang="en-US" dirty="0" smtClean="0"/>
              <a:t>E.g. “</a:t>
            </a:r>
            <a:r>
              <a:rPr lang="en-US" dirty="0"/>
              <a:t>The team is typically able to complete between 25 and 30 points each sprint.” </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047999"/>
            <a:ext cx="4267945" cy="3024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05772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Forecasting Velocity</a:t>
            </a:r>
          </a:p>
        </p:txBody>
      </p:sp>
      <p:sp>
        <p:nvSpPr>
          <p:cNvPr id="3" name="Content Placeholder 2"/>
          <p:cNvSpPr>
            <a:spLocks noGrp="1"/>
          </p:cNvSpPr>
          <p:nvPr>
            <p:ph sz="quarter" idx="1"/>
          </p:nvPr>
        </p:nvSpPr>
        <p:spPr/>
        <p:txBody>
          <a:bodyPr/>
          <a:lstStyle/>
          <a:p>
            <a:r>
              <a:rPr lang="en-US" dirty="0" smtClean="0"/>
              <a:t>How </a:t>
            </a:r>
            <a:r>
              <a:rPr lang="en-US" dirty="0"/>
              <a:t>do we handle the situation where we have a new team whose members haven’t worked together and therefore have no historical data</a:t>
            </a:r>
            <a:r>
              <a:rPr lang="en-US" dirty="0" smtClean="0"/>
              <a:t>?</a:t>
            </a:r>
          </a:p>
          <a:p>
            <a:pPr lvl="1"/>
            <a:r>
              <a:rPr lang="en-US" dirty="0" smtClean="0"/>
              <a:t>One way is to have team do first sprint planning and use that value as their velocity.</a:t>
            </a:r>
          </a:p>
          <a:p>
            <a:pPr lvl="2"/>
            <a:r>
              <a:rPr lang="en-US" dirty="0" smtClean="0"/>
              <a:t>Over time velocity will become more accurate as more sprints are completed.</a:t>
            </a:r>
          </a:p>
          <a:p>
            <a:pPr lvl="1"/>
            <a:r>
              <a:rPr lang="en-US" dirty="0" smtClean="0"/>
              <a:t>Another way is to use velocity value from another team that does similar work.</a:t>
            </a:r>
          </a:p>
          <a:p>
            <a:pPr lvl="2"/>
            <a:r>
              <a:rPr lang="en-US" dirty="0" smtClean="0"/>
              <a:t>This initial velocity can be thrown out once the new team has completed their first sprint.</a:t>
            </a:r>
            <a:endParaRPr lang="en-US" dirty="0"/>
          </a:p>
        </p:txBody>
      </p:sp>
    </p:spTree>
    <p:extLst>
      <p:ext uri="{BB962C8B-B14F-4D97-AF65-F5344CB8AC3E}">
        <p14:creationId xmlns:p14="http://schemas.microsoft.com/office/powerpoint/2010/main" val="15105772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Affecting Velocity</a:t>
            </a:r>
          </a:p>
        </p:txBody>
      </p:sp>
      <p:sp>
        <p:nvSpPr>
          <p:cNvPr id="3" name="Content Placeholder 2"/>
          <p:cNvSpPr>
            <a:spLocks noGrp="1"/>
          </p:cNvSpPr>
          <p:nvPr>
            <p:ph sz="quarter" idx="1"/>
          </p:nvPr>
        </p:nvSpPr>
        <p:spPr/>
        <p:txBody>
          <a:bodyPr/>
          <a:lstStyle/>
          <a:p>
            <a:r>
              <a:rPr lang="en-US" dirty="0"/>
              <a:t>An executive once </a:t>
            </a:r>
            <a:r>
              <a:rPr lang="en-US" dirty="0" smtClean="0"/>
              <a:t>said, </a:t>
            </a:r>
            <a:r>
              <a:rPr lang="en-US" dirty="0"/>
              <a:t>“Last year my team’s velocity averaged 30 points per sprint. This year I’m expecting the team to achieve 35 points per sprint</a:t>
            </a:r>
            <a:r>
              <a:rPr lang="en-US" dirty="0" smtClean="0"/>
              <a:t>.”</a:t>
            </a:r>
          </a:p>
          <a:p>
            <a:pPr lvl="1"/>
            <a:r>
              <a:rPr lang="en-US" dirty="0"/>
              <a:t>This executive believes that the team’s velocity should correspond to trend </a:t>
            </a:r>
            <a:r>
              <a:rPr lang="en-US" dirty="0" smtClean="0"/>
              <a:t>1</a:t>
            </a:r>
          </a:p>
          <a:p>
            <a:pPr lvl="1"/>
            <a:endParaRPr lang="en-US" dirty="0"/>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352800"/>
            <a:ext cx="3271838" cy="2535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05772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Misusing Velocity</a:t>
            </a:r>
          </a:p>
        </p:txBody>
      </p:sp>
      <p:sp>
        <p:nvSpPr>
          <p:cNvPr id="3" name="Content Placeholder 2"/>
          <p:cNvSpPr>
            <a:spLocks noGrp="1"/>
          </p:cNvSpPr>
          <p:nvPr>
            <p:ph sz="quarter" idx="1"/>
          </p:nvPr>
        </p:nvSpPr>
        <p:spPr/>
        <p:txBody>
          <a:bodyPr/>
          <a:lstStyle/>
          <a:p>
            <a:r>
              <a:rPr lang="en-US" dirty="0"/>
              <a:t>Velocity </a:t>
            </a:r>
            <a:r>
              <a:rPr lang="en-US" dirty="0" smtClean="0"/>
              <a:t>should </a:t>
            </a:r>
            <a:r>
              <a:rPr lang="en-US" dirty="0"/>
              <a:t>not be used as a performance metric in an attempt to </a:t>
            </a:r>
            <a:r>
              <a:rPr lang="en-US" dirty="0" smtClean="0"/>
              <a:t>judge </a:t>
            </a:r>
            <a:r>
              <a:rPr lang="en-US" dirty="0"/>
              <a:t>team productivity</a:t>
            </a:r>
            <a:r>
              <a:rPr lang="en-US" dirty="0" smtClean="0"/>
              <a:t>.</a:t>
            </a:r>
          </a:p>
          <a:p>
            <a:pPr lvl="1"/>
            <a:r>
              <a:rPr lang="en-US" dirty="0"/>
              <a:t>When misused in this way, velocity can motivate wasteful and dangerous behavior</a:t>
            </a:r>
            <a:r>
              <a:rPr lang="en-US" dirty="0" smtClean="0"/>
              <a:t>.</a:t>
            </a:r>
          </a:p>
          <a:p>
            <a:pPr lvl="2"/>
            <a:r>
              <a:rPr lang="en-US" dirty="0"/>
              <a:t>For example, say I have decided to give the largest bonus to the team that has the highest velocity. </a:t>
            </a:r>
            <a:endParaRPr lang="en-US" dirty="0" smtClean="0"/>
          </a:p>
          <a:p>
            <a:pPr lvl="3"/>
            <a:r>
              <a:rPr lang="en-US" dirty="0" smtClean="0"/>
              <a:t>Teams may not be sizing their PBI’s using a common baseline.</a:t>
            </a:r>
          </a:p>
          <a:p>
            <a:pPr lvl="3"/>
            <a:r>
              <a:rPr lang="en-US" dirty="0" smtClean="0"/>
              <a:t>Once teams realize velocity is being used as a performance metric they will inflate points.</a:t>
            </a:r>
            <a:endParaRPr lang="en-US" dirty="0"/>
          </a:p>
        </p:txBody>
      </p:sp>
    </p:spTree>
    <p:extLst>
      <p:ext uri="{BB962C8B-B14F-4D97-AF65-F5344CB8AC3E}">
        <p14:creationId xmlns:p14="http://schemas.microsoft.com/office/powerpoint/2010/main" val="15105772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81000" y="381000"/>
            <a:ext cx="8305800" cy="5791200"/>
          </a:xfrm>
        </p:spPr>
        <p:txBody>
          <a:bodyPr>
            <a:normAutofit/>
          </a:bodyPr>
          <a:lstStyle/>
          <a:p>
            <a:r>
              <a:rPr lang="en-US" sz="3600" dirty="0" smtClean="0"/>
              <a:t>Core Concepts</a:t>
            </a:r>
            <a:br>
              <a:rPr lang="en-US" sz="3600" dirty="0" smtClean="0"/>
            </a:br>
            <a:r>
              <a:rPr lang="en-US" sz="3600" dirty="0"/>
              <a:t/>
            </a:r>
            <a:br>
              <a:rPr lang="en-US" sz="3600" dirty="0"/>
            </a:br>
            <a:r>
              <a:rPr lang="en-US" sz="3600" dirty="0" smtClean="0"/>
              <a:t/>
            </a:r>
            <a:br>
              <a:rPr lang="en-US" sz="3600" dirty="0" smtClean="0"/>
            </a:br>
            <a:r>
              <a:rPr lang="en-US" sz="3600" dirty="0"/>
              <a:t/>
            </a:r>
            <a:br>
              <a:rPr lang="en-US" sz="3600" dirty="0"/>
            </a:br>
            <a:r>
              <a:rPr lang="en-US" sz="3600" dirty="0" smtClean="0"/>
              <a:t/>
            </a:r>
            <a:br>
              <a:rPr lang="en-US" sz="3600" dirty="0" smtClean="0"/>
            </a:br>
            <a:endParaRPr lang="en-US" sz="3600" dirty="0"/>
          </a:p>
        </p:txBody>
      </p:sp>
    </p:spTree>
    <p:extLst>
      <p:ext uri="{BB962C8B-B14F-4D97-AF65-F5344CB8AC3E}">
        <p14:creationId xmlns:p14="http://schemas.microsoft.com/office/powerpoint/2010/main" val="38319418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1368426" y="3581400"/>
            <a:ext cx="6251574" cy="2667000"/>
          </a:xfrm>
        </p:spPr>
        <p:txBody>
          <a:bodyPr>
            <a:normAutofit/>
          </a:bodyPr>
          <a:lstStyle/>
          <a:p>
            <a:pPr marL="0" indent="0" algn="ctr">
              <a:buNone/>
            </a:pPr>
            <a:r>
              <a:rPr lang="en-US" dirty="0" smtClean="0"/>
              <a:t>    Topics:</a:t>
            </a:r>
          </a:p>
          <a:p>
            <a:pPr marL="274320" lvl="1" indent="0" algn="ctr">
              <a:buNone/>
            </a:pPr>
            <a:r>
              <a:rPr lang="en-US" dirty="0" smtClean="0"/>
              <a:t>Get Going!</a:t>
            </a:r>
          </a:p>
        </p:txBody>
      </p:sp>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3287904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Going!</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Don’t worry about getting things perfect up front</a:t>
            </a:r>
          </a:p>
          <a:p>
            <a:pPr lvl="1"/>
            <a:r>
              <a:rPr lang="en-US" dirty="0" smtClean="0"/>
              <a:t>You can’t!</a:t>
            </a:r>
          </a:p>
          <a:p>
            <a:pPr lvl="1"/>
            <a:r>
              <a:rPr lang="en-US" dirty="0" smtClean="0"/>
              <a:t>Trying to be perfect up front will force you to guess at the expense of important learning that you will only get by applying scrum and seeing what happens.</a:t>
            </a:r>
          </a:p>
          <a:p>
            <a:r>
              <a:rPr lang="en-US" dirty="0" smtClean="0"/>
              <a:t>Your first few sprints won’t be all that pretty</a:t>
            </a:r>
          </a:p>
          <a:p>
            <a:pPr lvl="1"/>
            <a:r>
              <a:rPr lang="en-US" dirty="0" smtClean="0"/>
              <a:t>That’s OK</a:t>
            </a:r>
          </a:p>
          <a:p>
            <a:pPr lvl="1"/>
            <a:r>
              <a:rPr lang="en-US" dirty="0" smtClean="0"/>
              <a:t>Your goal should simply be to get better with each sprint</a:t>
            </a:r>
          </a:p>
          <a:p>
            <a:r>
              <a:rPr lang="en-US" dirty="0" smtClean="0"/>
              <a:t>Hopefully this presentation has helped you see the benefits of scrum</a:t>
            </a:r>
          </a:p>
          <a:p>
            <a:pPr lvl="1"/>
            <a:r>
              <a:rPr lang="en-US" dirty="0" smtClean="0"/>
              <a:t>Best of luck applying scrum to your complex project!</a:t>
            </a:r>
          </a:p>
        </p:txBody>
      </p:sp>
    </p:spTree>
    <p:extLst>
      <p:ext uri="{BB962C8B-B14F-4D97-AF65-F5344CB8AC3E}">
        <p14:creationId xmlns:p14="http://schemas.microsoft.com/office/powerpoint/2010/main" val="349986499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335</TotalTime>
  <Words>7127</Words>
  <Application>Microsoft Office PowerPoint</Application>
  <PresentationFormat>On-screen Show (4:3)</PresentationFormat>
  <Paragraphs>833</Paragraphs>
  <Slides>91</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Georgia</vt:lpstr>
      <vt:lpstr>Wingdings</vt:lpstr>
      <vt:lpstr>Wingdings 2</vt:lpstr>
      <vt:lpstr>Civic</vt:lpstr>
      <vt:lpstr>Agile Software Development with Scrum</vt:lpstr>
      <vt:lpstr>Recommended Book</vt:lpstr>
      <vt:lpstr>Introduction</vt:lpstr>
      <vt:lpstr>What is Scrum?</vt:lpstr>
      <vt:lpstr>Scrum Origins</vt:lpstr>
      <vt:lpstr>Why Scrum?</vt:lpstr>
      <vt:lpstr>Can Scrum Help You?</vt:lpstr>
      <vt:lpstr>Is Scrum Right For Everyone?</vt:lpstr>
      <vt:lpstr>Core Concepts     </vt:lpstr>
      <vt:lpstr>Scrum Framework</vt:lpstr>
      <vt:lpstr>Overview</vt:lpstr>
      <vt:lpstr>Scrum Roles</vt:lpstr>
      <vt:lpstr>Scrum Activities &amp; Artifacts</vt:lpstr>
      <vt:lpstr>Product Backlog</vt:lpstr>
      <vt:lpstr>Product Backlog (cont’d)</vt:lpstr>
      <vt:lpstr>Sprints</vt:lpstr>
      <vt:lpstr>Sprint Planning</vt:lpstr>
      <vt:lpstr>Sprint Execution</vt:lpstr>
      <vt:lpstr>Daily Scrum</vt:lpstr>
      <vt:lpstr>Done</vt:lpstr>
      <vt:lpstr>Sprint Review</vt:lpstr>
      <vt:lpstr>Sprint Retrospective</vt:lpstr>
      <vt:lpstr>Agile Principles</vt:lpstr>
      <vt:lpstr>Scrum Compared to Plan-Driven</vt:lpstr>
      <vt:lpstr>Scrum Principles</vt:lpstr>
      <vt:lpstr>Variability &amp; Uncertainty</vt:lpstr>
      <vt:lpstr>Principle: Embrace helpful variability</vt:lpstr>
      <vt:lpstr>Principle: Employ iterative and incremental development</vt:lpstr>
      <vt:lpstr>Principle: Leverage variability through inspection, adaptation, and transparency</vt:lpstr>
      <vt:lpstr>Principle: Reduce all forms of uncertainty simultaneously</vt:lpstr>
      <vt:lpstr>Prediction &amp; Adaptation</vt:lpstr>
      <vt:lpstr>Principle: Keep options open</vt:lpstr>
      <vt:lpstr>Principle: Accept that you can’t get it right up front</vt:lpstr>
      <vt:lpstr>Principle: Favor an adaptive, exploratory approach</vt:lpstr>
      <vt:lpstr>Principle: Embrace Change in an Economically Sensible Way</vt:lpstr>
      <vt:lpstr>Principle: Balance predictive up-front work with adaptive just-in-time work</vt:lpstr>
      <vt:lpstr>Validated Learning</vt:lpstr>
      <vt:lpstr>Principle: Validate important assumptions fast</vt:lpstr>
      <vt:lpstr>Principle: Leverage multiple concurrent learning loops</vt:lpstr>
      <vt:lpstr>Principle: Organize workflow for fast feedback</vt:lpstr>
      <vt:lpstr>Work in Process (WIP)</vt:lpstr>
      <vt:lpstr>Principle: Use economically sensible batch sizes</vt:lpstr>
      <vt:lpstr>Principle: Recognize inventory and manage it for good flow</vt:lpstr>
      <vt:lpstr>Principle: Focus on idle work, not idle workers</vt:lpstr>
      <vt:lpstr>Progress</vt:lpstr>
      <vt:lpstr>Principle: Adapt to real-time information and replan</vt:lpstr>
      <vt:lpstr>Principle: Measure progress by validating working assets</vt:lpstr>
      <vt:lpstr>Principle: Focus on value-centric delivery</vt:lpstr>
      <vt:lpstr>Performance</vt:lpstr>
      <vt:lpstr>Principle: Go fast but never hurry</vt:lpstr>
      <vt:lpstr>Principle: Build in quality</vt:lpstr>
      <vt:lpstr>Principle: Employ minimally sufficient ceremony</vt:lpstr>
      <vt:lpstr>Closing</vt:lpstr>
      <vt:lpstr>Sprints</vt:lpstr>
      <vt:lpstr>Overview</vt:lpstr>
      <vt:lpstr>Timeboxed</vt:lpstr>
      <vt:lpstr>Short Duration</vt:lpstr>
      <vt:lpstr>Consistent Duration</vt:lpstr>
      <vt:lpstr>No Goal-Altering Changes</vt:lpstr>
      <vt:lpstr>Definition of Done</vt:lpstr>
      <vt:lpstr>Requirements &amp; User Stories</vt:lpstr>
      <vt:lpstr>Overview</vt:lpstr>
      <vt:lpstr>Requirements in Scrum</vt:lpstr>
      <vt:lpstr>Using Conversations</vt:lpstr>
      <vt:lpstr>Progressive Refinement</vt:lpstr>
      <vt:lpstr>What Are User Stories?</vt:lpstr>
      <vt:lpstr>Level of Detail</vt:lpstr>
      <vt:lpstr>INVEST in Good Stories</vt:lpstr>
      <vt:lpstr>Nonfunctional Requirements</vt:lpstr>
      <vt:lpstr>Knowledge Acquisition Stories</vt:lpstr>
      <vt:lpstr>Gathering Stories</vt:lpstr>
      <vt:lpstr>Product Backlog</vt:lpstr>
      <vt:lpstr>Overview</vt:lpstr>
      <vt:lpstr>Product Backlog Items (PBI’s)</vt:lpstr>
      <vt:lpstr>Good Product Backlog Characteristics</vt:lpstr>
      <vt:lpstr>Grooming</vt:lpstr>
      <vt:lpstr>Definition of Ready</vt:lpstr>
      <vt:lpstr>Flow Management</vt:lpstr>
      <vt:lpstr>Estimation &amp; Velocity</vt:lpstr>
      <vt:lpstr>Overview</vt:lpstr>
      <vt:lpstr>What and when We Estimate</vt:lpstr>
      <vt:lpstr>PBI Estimation Concepts</vt:lpstr>
      <vt:lpstr>PBI Estimation Units</vt:lpstr>
      <vt:lpstr>Planning Poker</vt:lpstr>
      <vt:lpstr>What is Velocity?</vt:lpstr>
      <vt:lpstr>Calculate a Velocity Range</vt:lpstr>
      <vt:lpstr>Forecasting Velocity</vt:lpstr>
      <vt:lpstr>Affecting Velocity</vt:lpstr>
      <vt:lpstr>Misusing Velocity</vt:lpstr>
      <vt:lpstr>Conclusion</vt:lpstr>
      <vt:lpstr>Get Going!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Development Using Scrum</dc:title>
  <dc:creator>rmitchell</dc:creator>
  <cp:lastModifiedBy>rmitchell</cp:lastModifiedBy>
  <cp:revision>259</cp:revision>
  <dcterms:created xsi:type="dcterms:W3CDTF">2006-08-16T00:00:00Z</dcterms:created>
  <dcterms:modified xsi:type="dcterms:W3CDTF">2017-02-02T00:21:35Z</dcterms:modified>
</cp:coreProperties>
</file>